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8" r:id="rId1"/>
  </p:sldMasterIdLst>
  <p:sldIdLst>
    <p:sldId id="256" r:id="rId2"/>
    <p:sldId id="259" r:id="rId3"/>
    <p:sldId id="260" r:id="rId4"/>
    <p:sldId id="257" r:id="rId5"/>
    <p:sldId id="258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9EA1E-98C4-4A2E-AAC3-800E357DC9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7904" y="1517904"/>
            <a:ext cx="9144000" cy="2798064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96B1FA-5AE6-4D57-B37B-4AA0216007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17904" y="4572000"/>
            <a:ext cx="9144000" cy="1527048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1F49B66-DBC3-45EE-A6E1-DE10A6C18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3F9AFA87-1417-4992-ABD9-27C3BC8CC883}" type="datetimeFigureOut">
              <a:rPr lang="en-US" smtClean="0"/>
              <a:pPr algn="r"/>
              <a:t>12/5/2022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41085F0-1967-4B4F-9824-58E9F2E05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0AEDEE5-31B5-4868-8C16-47FF43E27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pPr/>
              <a:t>‹N°›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7247330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DF9454-6F74-46A8-B299-4AF451BFB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F55CA9-A0BD-4609-9307-BAF987B262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5E4293-851E-4FA2-BFF2-B646A4236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A907F5-F26D-4A91-8D70-AB54F8B43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8ACBD8-D942-449E-A2B8-358CD1365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657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DA50897-0C2E-420B-9A38-A8D5C1D727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450317" y="1517904"/>
            <a:ext cx="2220731" cy="454678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DB2173-32A5-4677-A08F-DAB8FD430D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517904" y="1517904"/>
            <a:ext cx="6562553" cy="454678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DB124D-B801-4A6A-9DAF-EBC1B98FE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DAF8DF-2544-45A5-B62B-BB7948FCC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AC232D-131E-4BE6-8E2E-BAF5A3084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415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4C5BB2-C09C-49B0-BAFA-DE1801CD3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A47C21-944D-47FE-9519-A255188371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7CE36D-6B7B-4D5E-831E-34A4286D6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2AD668-6E19-425C-88F7-AF4220662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905C53-CF7C-4936-9E35-1BEBD6836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519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46C78-A717-4E1F-A742-FD5AECA03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91440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A1270D-CCAE-4437-A0C0-052D111DFC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4" y="4572000"/>
            <a:ext cx="91440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9F006A-7EEE-4DB0-8F92-D34C0D46C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3F2ED-2B0E-44A9-8603-286CA0634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4D801C-6B4E-40B6-9D6E-558192264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606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C446AA-9418-4C3E-901B-8E2806122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997482-2CA6-4707-976E-6FD4B57BFE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17904" y="2980944"/>
            <a:ext cx="4334256" cy="31181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909652-DD12-479C-B639-9452CBA8C0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36792" y="2980944"/>
            <a:ext cx="4334256" cy="31181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0EC7A6-AFB1-4989-A0B4-B422D5B2C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12/5/2022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D2117C-B497-4647-A66B-1887750FB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E8C7AF-5092-416B-B61C-F41D3C573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5408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90CDE0-3FEB-42A0-8BCC-7DADE7D4A6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5" y="2944368"/>
            <a:ext cx="4334256" cy="606026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778B8B-E9A3-44BE-85A6-3E316659A9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17904" y="3644987"/>
            <a:ext cx="4334256" cy="24496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0BF1BCA-A435-4779-A6FE-15207141F5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36792" y="2944368"/>
            <a:ext cx="4334256" cy="606026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49B1923-9749-49E3-88FA-75C326E671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36792" y="3644987"/>
            <a:ext cx="4334256" cy="24496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3A70F0-5AFA-4C5A-812B-220C6A38D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6AF721-83FE-4B57-B910-C395D23FD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56A5893-52F1-44A1-AE8E-CF094DB41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‹N°›</a:t>
            </a:fld>
            <a:endParaRPr lang="en-US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D9D22302-83E3-4E22-93DF-1E5D463B6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8056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D85A6-A4E6-4160-BE43-8146A9894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A24A80-0792-4B3B-BB5A-8B2BD9109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26116E-7A6D-485F-9FA2-25F94D4F4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09ADCC-C5F2-4D90-B153-93DF55858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624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862271-51F6-4122-9709-D279042F8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2CFE08-03FE-487B-8963-9FAD3049C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935A50-18AE-4CB1-BB10-1CBDD8A7C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400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11F683-796D-458C-9B32-A385D604D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3145536" cy="1792224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B1F0BD-641B-4148-BCB3-2704218C80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0952" y="1517904"/>
            <a:ext cx="5330952" cy="458114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28C843-B846-4456-9720-71B7D4FF40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17904" y="3483864"/>
            <a:ext cx="3145536" cy="2615184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3A3A03-31BD-4E7E-879A-A1C718497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A39078-7D38-4851-A363-B6BC179A5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1FF25E-A25D-47AA-94EB-580A74F01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975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EE83B4-9B31-4F73-9767-163636522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3145536" cy="1792224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C7CFC30-8163-47A0-A97F-3F2C3A3BE7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49240" y="764032"/>
            <a:ext cx="6089904" cy="5330952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F1B390-0C23-466E-987C-26420A5F09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17904" y="3483864"/>
            <a:ext cx="3145536" cy="2615184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C9CA7C-B9D0-4A72-8061-1E02AA15F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3EFC84-C9FE-4BFA-9B4E-4516A1362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01A469-3EFC-4F94-8482-378582E1C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831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B1D84C-7934-4E5B-B6E4-A1D6EC299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9144000" cy="134416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6A990F-40AC-447A-964A-840C94A647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4" y="2971800"/>
            <a:ext cx="9144000" cy="31272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D832A1-FFBA-48B6-B2D0-E5414F1283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805672" y="6400800"/>
            <a:ext cx="18653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 algn="r"/>
            <a:fld id="{3F9AFA87-1417-4992-ABD9-27C3BC8CC883}" type="datetimeFigureOut">
              <a:rPr lang="en-US" smtClean="0"/>
              <a:pPr algn="r"/>
              <a:t>12/5/2022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933EC1-4EE2-4453-841C-CFDFE70894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58952" y="6400800"/>
            <a:ext cx="60990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sz="10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CEBA78-E732-44EF-BA0B-FC42F79313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99648" y="6400800"/>
            <a:ext cx="5303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CB1E4CB7-CB13-4810-BF18-BE31AFC64F93}" type="slidenum">
              <a:rPr lang="en-US" smtClean="0"/>
              <a:pPr/>
              <a:t>‹N°›</a:t>
            </a:fld>
            <a:endParaRPr lang="en-US" sz="100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9306479-8C4D-4E4A-A330-DFC80A8A01BE}"/>
              </a:ext>
            </a:extLst>
          </p:cNvPr>
          <p:cNvSpPr/>
          <p:nvPr/>
        </p:nvSpPr>
        <p:spPr>
          <a:xfrm>
            <a:off x="0" y="0"/>
            <a:ext cx="12192000" cy="6105524"/>
          </a:xfrm>
          <a:custGeom>
            <a:avLst/>
            <a:gdLst>
              <a:gd name="connsiteX0" fmla="*/ 0 w 12192000"/>
              <a:gd name="connsiteY0" fmla="*/ 0 h 6105524"/>
              <a:gd name="connsiteX1" fmla="*/ 12192000 w 12192000"/>
              <a:gd name="connsiteY1" fmla="*/ 0 h 6105524"/>
              <a:gd name="connsiteX2" fmla="*/ 12192000 w 12192000"/>
              <a:gd name="connsiteY2" fmla="*/ 6105524 h 6105524"/>
              <a:gd name="connsiteX3" fmla="*/ 11435080 w 12192000"/>
              <a:gd name="connsiteY3" fmla="*/ 6105524 h 6105524"/>
              <a:gd name="connsiteX4" fmla="*/ 11435080 w 12192000"/>
              <a:gd name="connsiteY4" fmla="*/ 771523 h 6105524"/>
              <a:gd name="connsiteX5" fmla="*/ 767080 w 12192000"/>
              <a:gd name="connsiteY5" fmla="*/ 771523 h 6105524"/>
              <a:gd name="connsiteX6" fmla="*/ 767080 w 12192000"/>
              <a:gd name="connsiteY6" fmla="*/ 6105524 h 6105524"/>
              <a:gd name="connsiteX7" fmla="*/ 0 w 12192000"/>
              <a:gd name="connsiteY7" fmla="*/ 6105524 h 6105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105524">
                <a:moveTo>
                  <a:pt x="0" y="0"/>
                </a:moveTo>
                <a:lnTo>
                  <a:pt x="12192000" y="0"/>
                </a:lnTo>
                <a:lnTo>
                  <a:pt x="12192000" y="6105524"/>
                </a:lnTo>
                <a:lnTo>
                  <a:pt x="11435080" y="6105524"/>
                </a:lnTo>
                <a:lnTo>
                  <a:pt x="11435080" y="771523"/>
                </a:lnTo>
                <a:lnTo>
                  <a:pt x="767080" y="771523"/>
                </a:lnTo>
                <a:lnTo>
                  <a:pt x="767080" y="6105524"/>
                </a:lnTo>
                <a:lnTo>
                  <a:pt x="0" y="6105524"/>
                </a:lnTo>
                <a:close/>
              </a:path>
            </a:pathLst>
          </a:cu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907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txStyles>
    <p:titleStyle>
      <a:lvl1pPr algn="l" defTabSz="914400" rtl="0" eaLnBrk="1" latinLnBrk="0" hangingPunct="1">
        <a:lnSpc>
          <a:spcPct val="95000"/>
        </a:lnSpc>
        <a:spcBef>
          <a:spcPct val="0"/>
        </a:spcBef>
        <a:buNone/>
        <a:defRPr sz="42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5760" indent="-365760" algn="l" defTabSz="914400" rtl="0" eaLnBrk="1" latinLnBrk="0" hangingPunct="1">
        <a:lnSpc>
          <a:spcPct val="105000"/>
        </a:lnSpc>
        <a:spcBef>
          <a:spcPts val="900"/>
        </a:spcBef>
        <a:buClr>
          <a:schemeClr val="accent5"/>
        </a:buClr>
        <a:buFont typeface="Avenir Next LT Pro" panose="020B0504020202020204" pitchFamily="34" charset="0"/>
        <a:buChar char="+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365760" indent="0" algn="l" defTabSz="914400" rtl="0" eaLnBrk="1" latinLnBrk="0" hangingPunct="1">
        <a:lnSpc>
          <a:spcPct val="105000"/>
        </a:lnSpc>
        <a:spcBef>
          <a:spcPts val="900"/>
        </a:spcBef>
        <a:buFont typeface="Arial" panose="020B0604020202020204" pitchFamily="34" charset="0"/>
        <a:buNone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640080" indent="-274320" algn="l" defTabSz="914400" rtl="0" eaLnBrk="1" latinLnBrk="0" hangingPunct="1">
        <a:lnSpc>
          <a:spcPct val="105000"/>
        </a:lnSpc>
        <a:spcBef>
          <a:spcPts val="600"/>
        </a:spcBef>
        <a:buClr>
          <a:schemeClr val="accent5"/>
        </a:buClr>
        <a:buFont typeface="Avenir Next LT Pro" panose="020B0504020202020204" pitchFamily="34" charset="0"/>
        <a:buChar char="+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640080" indent="0" algn="l" defTabSz="914400" rtl="0" eaLnBrk="1" latinLnBrk="0" hangingPunct="1">
        <a:lnSpc>
          <a:spcPct val="105000"/>
        </a:lnSpc>
        <a:spcBef>
          <a:spcPts val="600"/>
        </a:spcBef>
        <a:buFontTx/>
        <a:buNone/>
        <a:defRPr sz="1800" i="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886968" indent="-274320" algn="l" defTabSz="914400" rtl="0" eaLnBrk="1" latinLnBrk="0" hangingPunct="1">
        <a:lnSpc>
          <a:spcPct val="105000"/>
        </a:lnSpc>
        <a:spcBef>
          <a:spcPts val="600"/>
        </a:spcBef>
        <a:buClr>
          <a:schemeClr val="accent5"/>
        </a:buClr>
        <a:buFont typeface="Avenir Next LT Pro" panose="020B0504020202020204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lepetitlecteur.fr/le-parfum/analyse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B45BA4C-9B54-4496-821F-9E0985CA9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BFD7F19A-BB24-7723-43D6-B27B51C657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743804"/>
            <a:ext cx="4102609" cy="3793482"/>
          </a:xfrm>
        </p:spPr>
        <p:txBody>
          <a:bodyPr anchor="ctr">
            <a:normAutofit/>
          </a:bodyPr>
          <a:lstStyle/>
          <a:p>
            <a:pPr algn="l"/>
            <a:r>
              <a:rPr lang="fr-CA" dirty="0"/>
              <a:t>Le parfum</a:t>
            </a:r>
            <a:br>
              <a:rPr lang="fr-CA" dirty="0"/>
            </a:br>
            <a:r>
              <a:rPr lang="fr-CA" sz="3600" dirty="0"/>
              <a:t>5</a:t>
            </a:r>
            <a:r>
              <a:rPr lang="fr-CA" sz="3600" baseline="30000" dirty="0"/>
              <a:t>e</a:t>
            </a:r>
            <a:r>
              <a:rPr lang="fr-CA" sz="3600" dirty="0"/>
              <a:t> sec.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2CB6EFD-306C-1379-6638-CF536CF870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5711982"/>
            <a:ext cx="4102609" cy="589526"/>
          </a:xfrm>
        </p:spPr>
        <p:txBody>
          <a:bodyPr>
            <a:normAutofit/>
          </a:bodyPr>
          <a:lstStyle/>
          <a:p>
            <a:pPr algn="l"/>
            <a:r>
              <a:rPr lang="fr-CA" sz="800" dirty="0"/>
              <a:t>Source : </a:t>
            </a:r>
            <a:r>
              <a:rPr lang="fr-CA" sz="800" dirty="0">
                <a:hlinkClick r:id="rId2"/>
              </a:rPr>
              <a:t>https://www.lepetitlecteur.fr/le-parfum/analyse/</a:t>
            </a:r>
            <a:endParaRPr lang="fr-CA" sz="800" dirty="0"/>
          </a:p>
          <a:p>
            <a:pPr algn="l"/>
            <a:r>
              <a:rPr lang="fr-CA" sz="800" dirty="0"/>
              <a:t>Document préparé par Elodie Bleyaert </a:t>
            </a:r>
          </a:p>
        </p:txBody>
      </p:sp>
      <p:pic>
        <p:nvPicPr>
          <p:cNvPr id="4" name="Picture 3" descr="Motif d'aquarelle bleu abstrait sur arrière-plan blanc">
            <a:extLst>
              <a:ext uri="{FF2B5EF4-FFF2-40B4-BE49-F238E27FC236}">
                <a16:creationId xmlns:a16="http://schemas.microsoft.com/office/drawing/2014/main" id="{A4724E3D-E3E1-0F82-3FD9-7D9B1C100A2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3082" r="20316" b="-1"/>
          <a:stretch/>
        </p:blipFill>
        <p:spPr>
          <a:xfrm>
            <a:off x="5349241" y="10"/>
            <a:ext cx="6842759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64296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56F6CAF-2A6C-4E5C-F10D-CFEB8338B5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Le Parfum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1970382-4F10-6993-9828-025A6520AE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CA" b="0" i="0" dirty="0">
                <a:effectLst/>
                <a:latin typeface="Source Serif Pro" panose="02040603050405020204" pitchFamily="18" charset="0"/>
              </a:rPr>
              <a:t>« Le Parfum » est un roman allemand qui se déroule à Paris </a:t>
            </a:r>
          </a:p>
          <a:p>
            <a:r>
              <a:rPr lang="fr-CA" b="0" i="0" dirty="0">
                <a:effectLst/>
                <a:latin typeface="Source Serif Pro" panose="02040603050405020204" pitchFamily="18" charset="0"/>
              </a:rPr>
              <a:t>Publié en 1985</a:t>
            </a:r>
          </a:p>
          <a:p>
            <a:r>
              <a:rPr lang="fr-CA" b="0" i="0" dirty="0">
                <a:effectLst/>
                <a:latin typeface="Source Serif Pro" panose="02040603050405020204" pitchFamily="18" charset="0"/>
              </a:rPr>
              <a:t>France urbaine du 18ème siècle</a:t>
            </a:r>
          </a:p>
          <a:p>
            <a:r>
              <a:rPr lang="fr-CA" b="0" i="0" dirty="0">
                <a:effectLst/>
                <a:latin typeface="Source Serif Pro" panose="02040603050405020204" pitchFamily="18" charset="0"/>
              </a:rPr>
              <a:t>C’est un roman réaliste, une étude psychologique (voire psychanalytique) et un roman d’apprentissage (genre majeur dans la tradition littéraire allemande)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4072825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F6FBFB9-A817-3D5F-7DFE-133753560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Roman réaliste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60E652A-F591-6DDF-5029-74C5D98DBD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b="0" i="0" dirty="0">
                <a:effectLst/>
                <a:latin typeface="Source Serif Pro" panose="02040603050405020204" pitchFamily="18" charset="0"/>
              </a:rPr>
              <a:t>Si l’auteur s’attache à rendre son récit réaliste par de nombreuses descriptions, et notamment de la ville de Paris, certaines caractéristiques de son personnage principal frôlent les limites du fantastique.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953835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7E17416-C75C-EF72-7040-83BE97C63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Patrick Süskind (auteur)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B99B258-3704-A841-DCF7-D774E9F872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b="0" i="0" dirty="0">
                <a:effectLst/>
                <a:latin typeface="Source Serif Pro" panose="020B0604020202020204" pitchFamily="18" charset="0"/>
              </a:rPr>
              <a:t>Bagage en histoire médiévale et contemporaine</a:t>
            </a:r>
          </a:p>
          <a:p>
            <a:r>
              <a:rPr lang="fr-CA" b="0" i="0" dirty="0">
                <a:effectLst/>
                <a:latin typeface="Source Serif Pro" panose="02040603050405020204" pitchFamily="18" charset="0"/>
              </a:rPr>
              <a:t>Son roman est une peinture vivante de la société française du XVIII° siècle</a:t>
            </a:r>
          </a:p>
          <a:p>
            <a:r>
              <a:rPr lang="fr-CA" dirty="0">
                <a:latin typeface="Source Serif Pro" panose="02040603050405020204" pitchFamily="18" charset="0"/>
              </a:rPr>
              <a:t>Les d</a:t>
            </a:r>
            <a:r>
              <a:rPr lang="fr-CA" b="0" i="0" dirty="0">
                <a:effectLst/>
                <a:latin typeface="Source Serif Pro" panose="02040603050405020204" pitchFamily="18" charset="0"/>
              </a:rPr>
              <a:t>ifférents métiers sont décrits minutieusement</a:t>
            </a:r>
          </a:p>
          <a:p>
            <a:r>
              <a:rPr lang="fr-CA" dirty="0">
                <a:latin typeface="Source Serif Pro" panose="02040603050405020204" pitchFamily="18" charset="0"/>
              </a:rPr>
              <a:t>Il met en scène l</a:t>
            </a:r>
            <a:r>
              <a:rPr lang="fr-CA" b="0" i="0" dirty="0">
                <a:effectLst/>
                <a:latin typeface="Source Serif Pro" panose="02040603050405020204" pitchFamily="18" charset="0"/>
              </a:rPr>
              <a:t>es conditions de vie de l’époque</a:t>
            </a:r>
          </a:p>
          <a:p>
            <a:r>
              <a:rPr lang="fr-CA" b="0" i="0" dirty="0">
                <a:effectLst/>
                <a:latin typeface="Source Serif Pro" panose="02040603050405020204" pitchFamily="18" charset="0"/>
              </a:rPr>
              <a:t>Il dresse un tableau des rapports sociaux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815577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7E17416-C75C-EF72-7040-83BE97C63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Patrick Süskind (auteur)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B99B258-3704-A841-DCF7-D774E9F872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b="0" i="0" dirty="0">
                <a:effectLst/>
                <a:latin typeface="Source Serif Pro" panose="02040603050405020204" pitchFamily="18" charset="0"/>
              </a:rPr>
              <a:t>Le Parfum est l’œuvre majeure du romancier Patrick Süskind </a:t>
            </a:r>
          </a:p>
          <a:p>
            <a:r>
              <a:rPr lang="fr-CA" dirty="0">
                <a:latin typeface="Source Serif Pro" panose="02040603050405020204" pitchFamily="18" charset="0"/>
              </a:rPr>
              <a:t>Roman publié </a:t>
            </a:r>
            <a:r>
              <a:rPr lang="fr-CA" b="0" i="0" dirty="0">
                <a:effectLst/>
                <a:latin typeface="Source Serif Pro" panose="02040603050405020204" pitchFamily="18" charset="0"/>
              </a:rPr>
              <a:t>en 1985</a:t>
            </a:r>
          </a:p>
          <a:p>
            <a:r>
              <a:rPr lang="fr-CA" b="0" i="0" dirty="0">
                <a:effectLst/>
                <a:latin typeface="Source Serif Pro" panose="02040603050405020204" pitchFamily="18" charset="0"/>
              </a:rPr>
              <a:t>Il fut un succès planétaire porté par la thématique de la reconnaissance des odeurs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7818064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2930B4-32FC-E0C3-66F4-E944F5E1FC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9144000" cy="947000"/>
          </a:xfrm>
        </p:spPr>
        <p:txBody>
          <a:bodyPr/>
          <a:lstStyle/>
          <a:p>
            <a:r>
              <a:rPr lang="fr-CA" dirty="0"/>
              <a:t>Questions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0F3FFF9-8106-9C54-65D8-D780B40C9B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0096" y="2464904"/>
            <a:ext cx="9144000" cy="3604592"/>
          </a:xfrm>
        </p:spPr>
        <p:txBody>
          <a:bodyPr>
            <a:normAutofit lnSpcReduction="10000"/>
          </a:bodyPr>
          <a:lstStyle/>
          <a:p>
            <a:r>
              <a:rPr lang="fr-CA" sz="14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À cette époque, à quoi ressemblait la ville de Paris? </a:t>
            </a:r>
          </a:p>
          <a:p>
            <a:r>
              <a:rPr lang="fr-CA" sz="14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Les monuments bien connus aujourd’hui étaient-ils construits? </a:t>
            </a:r>
          </a:p>
          <a:p>
            <a:r>
              <a:rPr lang="fr-CA" sz="14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Quelle était la population? </a:t>
            </a:r>
          </a:p>
          <a:p>
            <a:r>
              <a:rPr lang="fr-CA" sz="14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À quelle autre ville pouvait-on la comparer? </a:t>
            </a:r>
          </a:p>
          <a:p>
            <a:r>
              <a:rPr lang="fr-CA" sz="14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Était-ce propre? Sale? </a:t>
            </a:r>
          </a:p>
          <a:p>
            <a:r>
              <a:rPr lang="fr-CA" sz="14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De quoi vivaient les Parisiens? </a:t>
            </a:r>
          </a:p>
          <a:p>
            <a:r>
              <a:rPr lang="fr-CA" sz="14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Étaient-ils riches? Pauvres? </a:t>
            </a:r>
          </a:p>
          <a:p>
            <a:r>
              <a:rPr lang="fr-CA" sz="14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Quelles étaient leurs mœurs? </a:t>
            </a:r>
          </a:p>
          <a:p>
            <a:r>
              <a:rPr lang="fr-CA" sz="14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Leurs conditions de vie? </a:t>
            </a:r>
          </a:p>
          <a:p>
            <a:r>
              <a:rPr lang="fr-CA" sz="14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Quel était le régime politique? </a:t>
            </a:r>
          </a:p>
          <a:p>
            <a:r>
              <a:rPr lang="fr-CA" sz="14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Quelle place occupait la religion?</a:t>
            </a:r>
            <a:endParaRPr lang="fr-CA" sz="1400" dirty="0"/>
          </a:p>
        </p:txBody>
      </p:sp>
    </p:spTree>
    <p:extLst>
      <p:ext uri="{BB962C8B-B14F-4D97-AF65-F5344CB8AC3E}">
        <p14:creationId xmlns:p14="http://schemas.microsoft.com/office/powerpoint/2010/main" val="41800252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D77A796-2E62-B940-C347-3B46301092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>
                <a:solidFill>
                  <a:srgbClr val="000000"/>
                </a:solidFill>
              </a:rPr>
              <a:t>L</a:t>
            </a:r>
            <a:r>
              <a:rPr lang="fr-CA" b="0" i="0" dirty="0">
                <a:solidFill>
                  <a:srgbClr val="000000"/>
                </a:solidFill>
                <a:effectLst/>
              </a:rPr>
              <a:t>e « Siècle des Lumières »</a:t>
            </a:r>
            <a:br>
              <a:rPr lang="fr-CA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lang="fr-CA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(« Siècle des Philosophes »)</a:t>
            </a:r>
            <a:endParaRPr lang="fr-CA" sz="18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AFE1947-7FBA-8D44-3DB3-58F024420798}"/>
              </a:ext>
            </a:extLst>
          </p:cNvPr>
          <p:cNvSpPr txBox="1">
            <a:spLocks/>
          </p:cNvSpPr>
          <p:nvPr/>
        </p:nvSpPr>
        <p:spPr>
          <a:xfrm>
            <a:off x="1517904" y="2971800"/>
            <a:ext cx="9144000" cy="3127248"/>
          </a:xfrm>
          <a:prstGeom prst="rect">
            <a:avLst/>
          </a:prstGeom>
        </p:spPr>
        <p:txBody>
          <a:bodyPr/>
          <a:lstStyle>
            <a:lvl1pPr marL="365760" indent="-365760" algn="l" defTabSz="914400" rtl="0" eaLnBrk="1" latinLnBrk="0" hangingPunct="1">
              <a:lnSpc>
                <a:spcPct val="105000"/>
              </a:lnSpc>
              <a:spcBef>
                <a:spcPts val="900"/>
              </a:spcBef>
              <a:buClr>
                <a:schemeClr val="accent5"/>
              </a:buClr>
              <a:buFont typeface="Avenir Next LT Pro" panose="020B0504020202020204" pitchFamily="34" charset="0"/>
              <a:buChar char="+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5760" indent="0" algn="l" defTabSz="914400" rtl="0" eaLnBrk="1" latinLnBrk="0" hangingPunct="1">
              <a:lnSpc>
                <a:spcPct val="105000"/>
              </a:lnSpc>
              <a:spcBef>
                <a:spcPts val="9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40080" indent="-274320" algn="l" defTabSz="914400" rtl="0" eaLnBrk="1" latinLnBrk="0" hangingPunct="1">
              <a:lnSpc>
                <a:spcPct val="105000"/>
              </a:lnSpc>
              <a:spcBef>
                <a:spcPts val="600"/>
              </a:spcBef>
              <a:buClr>
                <a:schemeClr val="accent5"/>
              </a:buClr>
              <a:buFont typeface="Avenir Next LT Pro" panose="020B0504020202020204" pitchFamily="34" charset="0"/>
              <a:buChar char="+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40080" indent="0" algn="l" defTabSz="914400" rtl="0" eaLnBrk="1" latinLnBrk="0" hangingPunct="1">
              <a:lnSpc>
                <a:spcPct val="105000"/>
              </a:lnSpc>
              <a:spcBef>
                <a:spcPts val="600"/>
              </a:spcBef>
              <a:buFontTx/>
              <a:buNone/>
              <a:defRPr sz="1800" i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886968" indent="-274320" algn="l" defTabSz="914400" rtl="0" eaLnBrk="1" latinLnBrk="0" hangingPunct="1">
              <a:lnSpc>
                <a:spcPct val="105000"/>
              </a:lnSpc>
              <a:spcBef>
                <a:spcPts val="600"/>
              </a:spcBef>
              <a:buClr>
                <a:schemeClr val="accent5"/>
              </a:buClr>
              <a:buFont typeface="Avenir Next LT Pro" panose="020B0504020202020204" pitchFamily="34" charset="0"/>
              <a:buChar char="+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CA" dirty="0"/>
          </a:p>
        </p:txBody>
      </p:sp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ACB96916-02CB-6B82-BF88-1A738E999C97}"/>
              </a:ext>
            </a:extLst>
          </p:cNvPr>
          <p:cNvSpPr txBox="1">
            <a:spLocks/>
          </p:cNvSpPr>
          <p:nvPr/>
        </p:nvSpPr>
        <p:spPr>
          <a:xfrm>
            <a:off x="1517904" y="2795414"/>
            <a:ext cx="9144000" cy="3127248"/>
          </a:xfrm>
          <a:prstGeom prst="rect">
            <a:avLst/>
          </a:prstGeom>
        </p:spPr>
        <p:txBody>
          <a:bodyPr/>
          <a:lstStyle>
            <a:lvl1pPr marL="365760" indent="-365760" algn="l" defTabSz="914400" rtl="0" eaLnBrk="1" latinLnBrk="0" hangingPunct="1">
              <a:lnSpc>
                <a:spcPct val="105000"/>
              </a:lnSpc>
              <a:spcBef>
                <a:spcPts val="900"/>
              </a:spcBef>
              <a:buClr>
                <a:schemeClr val="accent5"/>
              </a:buClr>
              <a:buFont typeface="Avenir Next LT Pro" panose="020B0504020202020204" pitchFamily="34" charset="0"/>
              <a:buChar char="+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5760" indent="0" algn="l" defTabSz="914400" rtl="0" eaLnBrk="1" latinLnBrk="0" hangingPunct="1">
              <a:lnSpc>
                <a:spcPct val="105000"/>
              </a:lnSpc>
              <a:spcBef>
                <a:spcPts val="9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40080" indent="-274320" algn="l" defTabSz="914400" rtl="0" eaLnBrk="1" latinLnBrk="0" hangingPunct="1">
              <a:lnSpc>
                <a:spcPct val="105000"/>
              </a:lnSpc>
              <a:spcBef>
                <a:spcPts val="600"/>
              </a:spcBef>
              <a:buClr>
                <a:schemeClr val="accent5"/>
              </a:buClr>
              <a:buFont typeface="Avenir Next LT Pro" panose="020B0504020202020204" pitchFamily="34" charset="0"/>
              <a:buChar char="+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40080" indent="0" algn="l" defTabSz="914400" rtl="0" eaLnBrk="1" latinLnBrk="0" hangingPunct="1">
              <a:lnSpc>
                <a:spcPct val="105000"/>
              </a:lnSpc>
              <a:spcBef>
                <a:spcPts val="600"/>
              </a:spcBef>
              <a:buFontTx/>
              <a:buNone/>
              <a:defRPr sz="1800" i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886968" indent="-274320" algn="l" defTabSz="914400" rtl="0" eaLnBrk="1" latinLnBrk="0" hangingPunct="1">
              <a:lnSpc>
                <a:spcPct val="105000"/>
              </a:lnSpc>
              <a:spcBef>
                <a:spcPts val="600"/>
              </a:spcBef>
              <a:buClr>
                <a:schemeClr val="accent5"/>
              </a:buClr>
              <a:buFont typeface="Avenir Next LT Pro" panose="020B0504020202020204" pitchFamily="34" charset="0"/>
              <a:buChar char="+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venir Next LT Pro" panose="020B0504020202020204" pitchFamily="34" charset="0"/>
              <a:buNone/>
            </a:pPr>
            <a:r>
              <a:rPr lang="fr-CA" dirty="0">
                <a:solidFill>
                  <a:srgbClr val="000000"/>
                </a:solidFill>
                <a:latin typeface="Arial" panose="020B0604020202020204" pitchFamily="34" charset="0"/>
              </a:rPr>
              <a:t>Effectuer une recherche afin de décrire cette période importante de changements sociaux.</a:t>
            </a:r>
          </a:p>
          <a:p>
            <a:pPr marL="0" indent="0">
              <a:buFont typeface="Avenir Next LT Pro" panose="020B0504020202020204" pitchFamily="34" charset="0"/>
              <a:buNone/>
            </a:pPr>
            <a:endParaRPr lang="fr-CA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9377927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88160E-827D-AD08-0374-DB256E08C0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>
                <a:solidFill>
                  <a:srgbClr val="000000"/>
                </a:solidFill>
              </a:rPr>
              <a:t>L</a:t>
            </a:r>
            <a:r>
              <a:rPr lang="fr-CA" b="0" i="0" dirty="0">
                <a:solidFill>
                  <a:srgbClr val="000000"/>
                </a:solidFill>
                <a:effectLst/>
              </a:rPr>
              <a:t>’esthétique d’opposition</a:t>
            </a:r>
            <a:br>
              <a:rPr lang="fr-CA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endParaRPr lang="fr-CA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2DB26D3-BAA3-2BA7-E121-9742345B23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7904" y="2795414"/>
            <a:ext cx="9144000" cy="31272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CA" b="1" dirty="0"/>
              <a:t>Voir la 4</a:t>
            </a:r>
            <a:r>
              <a:rPr lang="fr-CA" b="1" baseline="30000" dirty="0"/>
              <a:t>e</a:t>
            </a:r>
            <a:r>
              <a:rPr lang="fr-CA" b="1" dirty="0"/>
              <a:t> de couverture </a:t>
            </a:r>
          </a:p>
          <a:p>
            <a:pPr marL="0" indent="0" algn="l">
              <a:buNone/>
            </a:pPr>
            <a:r>
              <a:rPr lang="fr-CA" sz="2000" b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Exemple A :</a:t>
            </a:r>
            <a:r>
              <a:rPr lang="fr-CA" sz="2000" b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fr-CA" sz="2000" b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Puanteur (p. 5) / Parfum enivrant (p. 48)</a:t>
            </a:r>
          </a:p>
          <a:p>
            <a:pPr marL="0" indent="0" algn="l">
              <a:buNone/>
            </a:pPr>
            <a:r>
              <a:rPr lang="fr-CA" sz="2000" b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Exemple B :</a:t>
            </a:r>
            <a:r>
              <a:rPr lang="fr-CA" sz="2000" b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fr-CA" sz="2000" b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Drolatique (p. 100, lignes 3 à 12) / Abominable (p. 279)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639054877"/>
      </p:ext>
    </p:extLst>
  </p:cSld>
  <p:clrMapOvr>
    <a:masterClrMapping/>
  </p:clrMapOvr>
</p:sld>
</file>

<file path=ppt/theme/theme1.xml><?xml version="1.0" encoding="utf-8"?>
<a:theme xmlns:a="http://schemas.openxmlformats.org/drawingml/2006/main" name="PrismaticVTI">
  <a:themeElements>
    <a:clrScheme name="AnalogousFromDarkSeedLeftStep">
      <a:dk1>
        <a:srgbClr val="000000"/>
      </a:dk1>
      <a:lt1>
        <a:srgbClr val="FFFFFF"/>
      </a:lt1>
      <a:dk2>
        <a:srgbClr val="1B2830"/>
      </a:dk2>
      <a:lt2>
        <a:srgbClr val="F1F3F0"/>
      </a:lt2>
      <a:accent1>
        <a:srgbClr val="A629E7"/>
      </a:accent1>
      <a:accent2>
        <a:srgbClr val="592FD9"/>
      </a:accent2>
      <a:accent3>
        <a:srgbClr val="294AE7"/>
      </a:accent3>
      <a:accent4>
        <a:srgbClr val="1787D5"/>
      </a:accent4>
      <a:accent5>
        <a:srgbClr val="22BFBE"/>
      </a:accent5>
      <a:accent6>
        <a:srgbClr val="16C67B"/>
      </a:accent6>
      <a:hlink>
        <a:srgbClr val="3897A9"/>
      </a:hlink>
      <a:folHlink>
        <a:srgbClr val="7F7F7F"/>
      </a:folHlink>
    </a:clrScheme>
    <a:fontScheme name="Custom 166">
      <a:majorFont>
        <a:latin typeface="Aharoni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ismaticVTI" id="{DA44D624-A564-4DE8-8446-0CD5C485C979}" vid="{8B2B1550-B69C-4156-BAEC-B2E559F94BD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331</Words>
  <Application>Microsoft Office PowerPoint</Application>
  <PresentationFormat>Grand écran</PresentationFormat>
  <Paragraphs>38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3" baseType="lpstr">
      <vt:lpstr>Aharoni</vt:lpstr>
      <vt:lpstr>Arial</vt:lpstr>
      <vt:lpstr>Avenir Next LT Pro</vt:lpstr>
      <vt:lpstr>Source Serif Pro</vt:lpstr>
      <vt:lpstr>PrismaticVTI</vt:lpstr>
      <vt:lpstr>Le parfum 5e sec.</vt:lpstr>
      <vt:lpstr>Le Parfum</vt:lpstr>
      <vt:lpstr>Roman réaliste </vt:lpstr>
      <vt:lpstr>Patrick Süskind (auteur)</vt:lpstr>
      <vt:lpstr>Patrick Süskind (auteur)</vt:lpstr>
      <vt:lpstr>Questions</vt:lpstr>
      <vt:lpstr>Le « Siècle des Lumières » (« Siècle des Philosophes »)</vt:lpstr>
      <vt:lpstr>L’esthétique d’opposition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parfum 5e sec.</dc:title>
  <dc:creator>Élodie Bleyaert</dc:creator>
  <cp:lastModifiedBy>Élodie Bleyaert</cp:lastModifiedBy>
  <cp:revision>1</cp:revision>
  <dcterms:created xsi:type="dcterms:W3CDTF">2022-12-05T14:21:12Z</dcterms:created>
  <dcterms:modified xsi:type="dcterms:W3CDTF">2022-12-05T14:44:24Z</dcterms:modified>
</cp:coreProperties>
</file>