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12/5/2022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2473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5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1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1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0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0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5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0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7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3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lepetitlecteur.fr/le-parfum/analys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FD7F19A-BB24-7723-43D6-B27B51C65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43804"/>
            <a:ext cx="4102609" cy="3793482"/>
          </a:xfrm>
        </p:spPr>
        <p:txBody>
          <a:bodyPr anchor="ctr">
            <a:normAutofit/>
          </a:bodyPr>
          <a:lstStyle/>
          <a:p>
            <a:pPr algn="l"/>
            <a:r>
              <a:rPr lang="fr-CA" dirty="0"/>
              <a:t>Le parfum</a:t>
            </a:r>
            <a:br>
              <a:rPr lang="fr-CA" dirty="0"/>
            </a:br>
            <a:r>
              <a:rPr lang="fr-CA" sz="3600" dirty="0"/>
              <a:t>5</a:t>
            </a:r>
            <a:r>
              <a:rPr lang="fr-CA" sz="3600" baseline="30000" dirty="0"/>
              <a:t>e</a:t>
            </a:r>
            <a:r>
              <a:rPr lang="fr-CA" sz="3600" dirty="0"/>
              <a:t> sec.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CB6EFD-306C-1379-6638-CF536CF87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5711982"/>
            <a:ext cx="4102609" cy="589526"/>
          </a:xfrm>
        </p:spPr>
        <p:txBody>
          <a:bodyPr>
            <a:normAutofit/>
          </a:bodyPr>
          <a:lstStyle/>
          <a:p>
            <a:pPr algn="l"/>
            <a:r>
              <a:rPr lang="fr-CA" sz="800" dirty="0"/>
              <a:t>Source : </a:t>
            </a:r>
            <a:r>
              <a:rPr lang="fr-CA" sz="800" dirty="0">
                <a:hlinkClick r:id="rId2"/>
              </a:rPr>
              <a:t>https://www.lepetitlecteur.fr/le-parfum/analyse/</a:t>
            </a:r>
            <a:endParaRPr lang="fr-CA" sz="800" dirty="0"/>
          </a:p>
          <a:p>
            <a:pPr algn="l"/>
            <a:r>
              <a:rPr lang="fr-CA" sz="800" dirty="0"/>
              <a:t>Document préparé par Elodie Bleyaert </a:t>
            </a:r>
          </a:p>
        </p:txBody>
      </p:sp>
      <p:pic>
        <p:nvPicPr>
          <p:cNvPr id="4" name="Picture 3" descr="Motif d'aquarelle bleu abstrait sur arrière-plan blanc">
            <a:extLst>
              <a:ext uri="{FF2B5EF4-FFF2-40B4-BE49-F238E27FC236}">
                <a16:creationId xmlns:a16="http://schemas.microsoft.com/office/drawing/2014/main" id="{A4724E3D-E3E1-0F82-3FD9-7D9B1C100A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82" r="20316" b="-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2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F6CAF-2A6C-4E5C-F10D-CFEB8338B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Parfum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970382-4F10-6993-9828-025A6520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« Le Parfum » est un roman allemand qui se déroule à Paris </a:t>
            </a:r>
          </a:p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Publié en 1985</a:t>
            </a:r>
          </a:p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France urbaine du 18ème siècle</a:t>
            </a:r>
          </a:p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C’est un roman réaliste, une étude psychologique (voire psychanalytique) et un roman d’apprentissage (genre majeur dans la tradition littéraire allemande)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728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6FBFB9-A817-3D5F-7DFE-13375356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Roman réaliste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0E652A-F591-6DDF-5029-74C5D98DB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Si l’auteur s’attache à rendre son récit réaliste par de nombreuses descriptions, et notamment de la ville de Paris, certaines caractéristiques de son personnage principal frôlent les limites du fantastique.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538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E17416-C75C-EF72-7040-83BE97C6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Patrick Süskind (auteur)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99B258-3704-A841-DCF7-D774E9F87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0" i="0" dirty="0">
                <a:effectLst/>
                <a:latin typeface="Source Serif Pro" panose="020B0604020202020204" pitchFamily="18" charset="0"/>
              </a:rPr>
              <a:t>Bagage en histoire médiévale et contemporaine</a:t>
            </a:r>
          </a:p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Son roman est une peinture vivante de la société française du XVIII° siècle</a:t>
            </a:r>
          </a:p>
          <a:p>
            <a:r>
              <a:rPr lang="fr-CA" dirty="0">
                <a:latin typeface="Source Serif Pro" panose="02040603050405020204" pitchFamily="18" charset="0"/>
              </a:rPr>
              <a:t>Les d</a:t>
            </a:r>
            <a:r>
              <a:rPr lang="fr-CA" b="0" i="0" dirty="0">
                <a:effectLst/>
                <a:latin typeface="Source Serif Pro" panose="02040603050405020204" pitchFamily="18" charset="0"/>
              </a:rPr>
              <a:t>ifférents métiers sont décrits minutieusement</a:t>
            </a:r>
          </a:p>
          <a:p>
            <a:r>
              <a:rPr lang="fr-CA" dirty="0">
                <a:latin typeface="Source Serif Pro" panose="02040603050405020204" pitchFamily="18" charset="0"/>
              </a:rPr>
              <a:t>Il met en scène l</a:t>
            </a:r>
            <a:r>
              <a:rPr lang="fr-CA" b="0" i="0" dirty="0">
                <a:effectLst/>
                <a:latin typeface="Source Serif Pro" panose="02040603050405020204" pitchFamily="18" charset="0"/>
              </a:rPr>
              <a:t>es conditions de vie de l’époque</a:t>
            </a:r>
          </a:p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Il dresse un tableau des rapports sociaux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155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E17416-C75C-EF72-7040-83BE97C6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Patrick Süskind (auteur)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99B258-3704-A841-DCF7-D774E9F87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Le Parfum est l’œuvre majeure du romancier Patrick Süskind </a:t>
            </a:r>
          </a:p>
          <a:p>
            <a:r>
              <a:rPr lang="fr-CA" dirty="0">
                <a:latin typeface="Source Serif Pro" panose="02040603050405020204" pitchFamily="18" charset="0"/>
              </a:rPr>
              <a:t>Roman publié </a:t>
            </a:r>
            <a:r>
              <a:rPr lang="fr-CA" b="0" i="0" dirty="0">
                <a:effectLst/>
                <a:latin typeface="Source Serif Pro" panose="02040603050405020204" pitchFamily="18" charset="0"/>
              </a:rPr>
              <a:t>en 1985</a:t>
            </a:r>
          </a:p>
          <a:p>
            <a:r>
              <a:rPr lang="fr-CA" b="0" i="0" dirty="0">
                <a:effectLst/>
                <a:latin typeface="Source Serif Pro" panose="02040603050405020204" pitchFamily="18" charset="0"/>
              </a:rPr>
              <a:t>Il fut un succès planétaire porté par la thématique de la reconnaissance des odeurs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8180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2930B4-32FC-E0C3-66F4-E944F5E1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947000"/>
          </a:xfrm>
        </p:spPr>
        <p:txBody>
          <a:bodyPr/>
          <a:lstStyle/>
          <a:p>
            <a:r>
              <a:rPr lang="fr-CA" dirty="0"/>
              <a:t>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F3FFF9-8106-9C54-65D8-D780B40C9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096" y="2464904"/>
            <a:ext cx="9144000" cy="3604592"/>
          </a:xfrm>
        </p:spPr>
        <p:txBody>
          <a:bodyPr>
            <a:normAutofit lnSpcReduction="10000"/>
          </a:bodyPr>
          <a:lstStyle/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À cette époque, à quoi ressemblait la ville de Paris?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 monuments bien connus aujourd’hui étaient-ils construits?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Quelle était la population?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À quelle autre ville pouvait-on la comparer?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Était-ce propre? Sale?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quoi vivaient les Parisiens?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Étaient-ils riches? Pauvres?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Quelles étaient leurs mœurs?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Leurs conditions de vie?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Quel était le régime politique? </a:t>
            </a:r>
          </a:p>
          <a:p>
            <a:r>
              <a:rPr lang="fr-CA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Quelle place occupait la religion?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418002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77A796-2E62-B940-C347-3B463010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0000"/>
                </a:solidFill>
              </a:rPr>
              <a:t>L</a:t>
            </a:r>
            <a:r>
              <a:rPr lang="fr-CA" b="0" i="0" dirty="0">
                <a:solidFill>
                  <a:srgbClr val="000000"/>
                </a:solidFill>
                <a:effectLst/>
              </a:rPr>
              <a:t>e « Siècle des Lumières »</a:t>
            </a:r>
            <a:br>
              <a:rPr lang="fr-C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CA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(« Siècle des Philosophes »)</a:t>
            </a:r>
            <a:endParaRPr lang="fr-CA" sz="1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FE1947-7FBA-8D44-3DB3-58F024420798}"/>
              </a:ext>
            </a:extLst>
          </p:cNvPr>
          <p:cNvSpPr txBox="1">
            <a:spLocks/>
          </p:cNvSpPr>
          <p:nvPr/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/>
          <a:lstStyle>
            <a:lvl1pPr marL="365760" indent="-36576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ACB96916-02CB-6B82-BF88-1A738E999C97}"/>
              </a:ext>
            </a:extLst>
          </p:cNvPr>
          <p:cNvSpPr txBox="1">
            <a:spLocks/>
          </p:cNvSpPr>
          <p:nvPr/>
        </p:nvSpPr>
        <p:spPr>
          <a:xfrm>
            <a:off x="1517904" y="2795414"/>
            <a:ext cx="9144000" cy="3127248"/>
          </a:xfrm>
          <a:prstGeom prst="rect">
            <a:avLst/>
          </a:prstGeom>
        </p:spPr>
        <p:txBody>
          <a:bodyPr/>
          <a:lstStyle>
            <a:lvl1pPr marL="365760" indent="-36576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venir Next LT Pro" panose="020B0504020202020204" pitchFamily="34" charset="0"/>
              <a:buNone/>
            </a:pPr>
            <a:r>
              <a:rPr lang="fr-CA" dirty="0">
                <a:solidFill>
                  <a:srgbClr val="000000"/>
                </a:solidFill>
                <a:latin typeface="Arial" panose="020B0604020202020204" pitchFamily="34" charset="0"/>
              </a:rPr>
              <a:t>Effectuer une recherche afin de décrire cette période importante de changements sociaux.</a:t>
            </a:r>
          </a:p>
          <a:p>
            <a:pPr marL="0" indent="0">
              <a:buFont typeface="Avenir Next LT Pro" panose="020B0504020202020204" pitchFamily="34" charset="0"/>
              <a:buNone/>
            </a:pPr>
            <a:endParaRPr lang="fr-CA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7792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8160E-827D-AD08-0374-DB256E08C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0000"/>
                </a:solidFill>
              </a:rPr>
              <a:t>L</a:t>
            </a:r>
            <a:r>
              <a:rPr lang="fr-CA" b="0" i="0" dirty="0">
                <a:solidFill>
                  <a:srgbClr val="000000"/>
                </a:solidFill>
                <a:effectLst/>
              </a:rPr>
              <a:t>’esthétique d’opposition</a:t>
            </a:r>
            <a:br>
              <a:rPr lang="fr-C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DB26D3-BAA3-2BA7-E121-9742345B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795414"/>
            <a:ext cx="9144000" cy="3127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b="1" dirty="0"/>
              <a:t>Voir la 4</a:t>
            </a:r>
            <a:r>
              <a:rPr lang="fr-CA" b="1" baseline="30000" dirty="0"/>
              <a:t>e</a:t>
            </a:r>
            <a:r>
              <a:rPr lang="fr-CA" b="1" dirty="0"/>
              <a:t> de couverture </a:t>
            </a:r>
          </a:p>
          <a:p>
            <a:pPr marL="0" indent="0" algn="l">
              <a:buNone/>
            </a:pPr>
            <a:r>
              <a:rPr lang="fr-CA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Exemple A :</a:t>
            </a:r>
            <a:r>
              <a:rPr lang="fr-CA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CA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Puanteur (p. 5) / Parfum enivrant (p. 48)</a:t>
            </a:r>
          </a:p>
          <a:p>
            <a:pPr marL="0" indent="0" algn="l">
              <a:buNone/>
            </a:pPr>
            <a:r>
              <a:rPr lang="fr-CA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Exemple B :</a:t>
            </a:r>
            <a:r>
              <a:rPr lang="fr-CA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CA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Drolatique (p. 100, lignes 3 à 12) / Abominable (p. 279)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9054877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331</Words>
  <Application>Microsoft Office PowerPoint</Application>
  <PresentationFormat>Grand écran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Aharoni</vt:lpstr>
      <vt:lpstr>Arial</vt:lpstr>
      <vt:lpstr>Avenir Next LT Pro</vt:lpstr>
      <vt:lpstr>Source Serif Pro</vt:lpstr>
      <vt:lpstr>PrismaticVTI</vt:lpstr>
      <vt:lpstr>Le parfum 5e sec.</vt:lpstr>
      <vt:lpstr>Le Parfum</vt:lpstr>
      <vt:lpstr>Roman réaliste </vt:lpstr>
      <vt:lpstr>Patrick Süskind (auteur)</vt:lpstr>
      <vt:lpstr>Patrick Süskind (auteur)</vt:lpstr>
      <vt:lpstr>Questions</vt:lpstr>
      <vt:lpstr>Le « Siècle des Lumières » (« Siècle des Philosophes »)</vt:lpstr>
      <vt:lpstr>L’esthétique d’opposition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parfum 5e sec.</dc:title>
  <dc:creator>Élodie Bleyaert</dc:creator>
  <cp:lastModifiedBy>Élodie Bleyaert</cp:lastModifiedBy>
  <cp:revision>1</cp:revision>
  <dcterms:created xsi:type="dcterms:W3CDTF">2022-12-05T14:21:12Z</dcterms:created>
  <dcterms:modified xsi:type="dcterms:W3CDTF">2022-12-05T14:44:24Z</dcterms:modified>
</cp:coreProperties>
</file>