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6" r:id="rId4"/>
    <p:sldId id="267" r:id="rId5"/>
    <p:sldId id="259" r:id="rId6"/>
    <p:sldId id="260" r:id="rId7"/>
    <p:sldId id="264" r:id="rId8"/>
    <p:sldId id="268" r:id="rId9"/>
    <p:sldId id="269" r:id="rId10"/>
    <p:sldId id="274" r:id="rId11"/>
    <p:sldId id="270" r:id="rId12"/>
    <p:sldId id="271" r:id="rId13"/>
    <p:sldId id="272" r:id="rId14"/>
    <p:sldId id="273" r:id="rId15"/>
    <p:sldId id="275" r:id="rId16"/>
    <p:sldId id="258"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4660"/>
  </p:normalViewPr>
  <p:slideViewPr>
    <p:cSldViewPr snapToGrid="0">
      <p:cViewPr varScale="1">
        <p:scale>
          <a:sx n="82" d="100"/>
          <a:sy n="82" d="100"/>
        </p:scale>
        <p:origin x="61" y="3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78472C-E03E-78B5-3AB6-F2496A76AED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5F1F9AC7-2243-F010-397B-4A285554C7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4D64A582-F132-B062-3398-4A49141FD695}"/>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5" name="Espace réservé du pied de page 4">
            <a:extLst>
              <a:ext uri="{FF2B5EF4-FFF2-40B4-BE49-F238E27FC236}">
                <a16:creationId xmlns:a16="http://schemas.microsoft.com/office/drawing/2014/main" id="{00677655-060C-F22A-C2FA-31CBE4406B7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5A36AA1-51B8-F1AD-3557-2EE285CE22F6}"/>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2958367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3EDAD7-8CF9-261B-9F16-5EFDB95DD5A8}"/>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3141C0C5-4F53-A657-C09C-C7838907894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04B69A71-E3E5-7D7D-8086-8C2637F8818D}"/>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5" name="Espace réservé du pied de page 4">
            <a:extLst>
              <a:ext uri="{FF2B5EF4-FFF2-40B4-BE49-F238E27FC236}">
                <a16:creationId xmlns:a16="http://schemas.microsoft.com/office/drawing/2014/main" id="{CE416670-C86F-F5F8-4E94-C57FD387451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80965A94-60AF-A3AB-CE9F-78E00980A4E7}"/>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4059061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8A7B23D-31A2-075E-DEB3-D16EB6735E8F}"/>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6777D1E7-7738-F0CD-85ED-E011215A532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5C83BA7-135C-E067-3180-E0BB23A8639F}"/>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5" name="Espace réservé du pied de page 4">
            <a:extLst>
              <a:ext uri="{FF2B5EF4-FFF2-40B4-BE49-F238E27FC236}">
                <a16:creationId xmlns:a16="http://schemas.microsoft.com/office/drawing/2014/main" id="{72BA98EB-CC94-3A30-CFA9-D8F671A9D33D}"/>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EE08E3F5-EACA-5EA7-C5A1-5CEDF9C09291}"/>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1986112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D9EE2F-9D74-BA19-F0BD-6D1B1D0D4FA6}"/>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3A241BFA-8EC9-7509-413B-4FADE8C5D39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62AF4D7-E083-C0DC-111B-1D0EE3F793ED}"/>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5" name="Espace réservé du pied de page 4">
            <a:extLst>
              <a:ext uri="{FF2B5EF4-FFF2-40B4-BE49-F238E27FC236}">
                <a16:creationId xmlns:a16="http://schemas.microsoft.com/office/drawing/2014/main" id="{363D5E48-5221-03C4-26E3-0FA2506F916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54D973B-F069-D1E1-C52B-A8166E5236E0}"/>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2144177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BEDE52-6C3C-9CBD-46AD-447E6E0D20C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E05370B1-DA97-8FE2-6C0F-30949F7FF5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E1D92E2-6323-7EC7-1FD0-0F3C54573ADF}"/>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5" name="Espace réservé du pied de page 4">
            <a:extLst>
              <a:ext uri="{FF2B5EF4-FFF2-40B4-BE49-F238E27FC236}">
                <a16:creationId xmlns:a16="http://schemas.microsoft.com/office/drawing/2014/main" id="{376B607B-FF9D-2675-D9B3-91E4000F4E1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55F50DDF-600F-1E7E-0C47-1B24E816BE7F}"/>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3315827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0CEC4A-D1BE-DBB7-605B-D20D205F941D}"/>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A0980B39-3BC8-E5F6-2668-EC3EAFA5C75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D94E6188-B98F-C02F-9D83-0E82AA64F02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D5A2D8BA-7F10-AE0F-280A-740D67962B63}"/>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6" name="Espace réservé du pied de page 5">
            <a:extLst>
              <a:ext uri="{FF2B5EF4-FFF2-40B4-BE49-F238E27FC236}">
                <a16:creationId xmlns:a16="http://schemas.microsoft.com/office/drawing/2014/main" id="{C4DF0B96-87ED-6573-D1B9-C4BE082FD835}"/>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7BBB19E8-4DFC-DFB2-9B9F-529CC4E263B9}"/>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138167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23222C-D4D5-CF89-DD24-17CDF8C3E758}"/>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3F683E12-F5C1-ED1C-D7E6-FC955536B4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41B9BCA-6840-094C-4FF7-CC4549F8C90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6A9BF7F9-0B7F-5718-3524-790212C63F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4C0EE78-E3C1-40BD-8A15-08185F6D1E3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4BE4CA15-18D3-8576-27AA-91174D4D8202}"/>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8" name="Espace réservé du pied de page 7">
            <a:extLst>
              <a:ext uri="{FF2B5EF4-FFF2-40B4-BE49-F238E27FC236}">
                <a16:creationId xmlns:a16="http://schemas.microsoft.com/office/drawing/2014/main" id="{DF72E9CA-563F-529F-6289-2899F0D49F0B}"/>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B6020550-7543-F70C-815F-3A86A4FB0EB9}"/>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2505570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7EA1F3-38AB-753F-29BD-A20964A3A579}"/>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33BB964C-BC55-E3D0-2F0E-60AFB3A1746F}"/>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4" name="Espace réservé du pied de page 3">
            <a:extLst>
              <a:ext uri="{FF2B5EF4-FFF2-40B4-BE49-F238E27FC236}">
                <a16:creationId xmlns:a16="http://schemas.microsoft.com/office/drawing/2014/main" id="{C4467915-1F6A-9E20-E3DC-930B071E1FAF}"/>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5505CCAD-C033-5D3E-1E83-4BF3E5D34F8C}"/>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395849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E9A8CF4-7A16-46E5-7550-7623BCA29A8A}"/>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3" name="Espace réservé du pied de page 2">
            <a:extLst>
              <a:ext uri="{FF2B5EF4-FFF2-40B4-BE49-F238E27FC236}">
                <a16:creationId xmlns:a16="http://schemas.microsoft.com/office/drawing/2014/main" id="{4FD50BA3-0FC4-2FDE-16AA-F74F609B6F83}"/>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58AC0159-03BB-1127-28F6-D9863B16CB32}"/>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260625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22B1B5-5A01-FEA0-342B-7A5AFB9260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6C63503F-CBBA-A591-AED2-259427E938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9B5F4981-7793-E72B-9B31-717BCAD9B3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2D1F394-4DFE-530A-3CD5-4913F21EE547}"/>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6" name="Espace réservé du pied de page 5">
            <a:extLst>
              <a:ext uri="{FF2B5EF4-FFF2-40B4-BE49-F238E27FC236}">
                <a16:creationId xmlns:a16="http://schemas.microsoft.com/office/drawing/2014/main" id="{C4913C46-DD53-5F83-982C-5B90B546FBF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1EB9432-A24D-7BB0-C39B-1F5F6443B434}"/>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2969028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EF6CB4-60C1-9421-EDB2-309585A475E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790FDEA0-5B33-6F56-58B3-8BE383B28A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EB516520-A5BA-B3DB-8D17-EB523A4A1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6F43DAE-898A-2545-6EA6-F48F0548D6F0}"/>
              </a:ext>
            </a:extLst>
          </p:cNvPr>
          <p:cNvSpPr>
            <a:spLocks noGrp="1"/>
          </p:cNvSpPr>
          <p:nvPr>
            <p:ph type="dt" sz="half" idx="10"/>
          </p:nvPr>
        </p:nvSpPr>
        <p:spPr/>
        <p:txBody>
          <a:bodyPr/>
          <a:lstStyle/>
          <a:p>
            <a:fld id="{A9DC2E67-BCAF-4A90-95A7-162192C4CFF7}" type="datetimeFigureOut">
              <a:rPr lang="fr-CA" smtClean="0"/>
              <a:t>2024-12-02</a:t>
            </a:fld>
            <a:endParaRPr lang="fr-CA"/>
          </a:p>
        </p:txBody>
      </p:sp>
      <p:sp>
        <p:nvSpPr>
          <p:cNvPr id="6" name="Espace réservé du pied de page 5">
            <a:extLst>
              <a:ext uri="{FF2B5EF4-FFF2-40B4-BE49-F238E27FC236}">
                <a16:creationId xmlns:a16="http://schemas.microsoft.com/office/drawing/2014/main" id="{6098FEF3-74AC-E2AC-F5E5-0F1474ABA5E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294953A-8CA2-57C2-51FE-76E6F26C60E0}"/>
              </a:ext>
            </a:extLst>
          </p:cNvPr>
          <p:cNvSpPr>
            <a:spLocks noGrp="1"/>
          </p:cNvSpPr>
          <p:nvPr>
            <p:ph type="sldNum" sz="quarter" idx="12"/>
          </p:nvPr>
        </p:nvSpPr>
        <p:spPr/>
        <p:txBody>
          <a:bodyPr/>
          <a:lstStyle/>
          <a:p>
            <a:fld id="{72F61961-24A1-427E-AC0E-B6EF33E56B51}" type="slidenum">
              <a:rPr lang="fr-CA" smtClean="0"/>
              <a:t>‹N°›</a:t>
            </a:fld>
            <a:endParaRPr lang="fr-CA"/>
          </a:p>
        </p:txBody>
      </p:sp>
    </p:spTree>
    <p:extLst>
      <p:ext uri="{BB962C8B-B14F-4D97-AF65-F5344CB8AC3E}">
        <p14:creationId xmlns:p14="http://schemas.microsoft.com/office/powerpoint/2010/main" val="365838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035E33A-AFEF-B969-62A5-4A6C60F099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192544B5-5089-8952-F2DC-F371C9821B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F43B5F3-01F3-C8B3-AB30-D35F0D971C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C2E67-BCAF-4A90-95A7-162192C4CFF7}" type="datetimeFigureOut">
              <a:rPr lang="fr-CA" smtClean="0"/>
              <a:t>2024-12-02</a:t>
            </a:fld>
            <a:endParaRPr lang="fr-CA"/>
          </a:p>
        </p:txBody>
      </p:sp>
      <p:sp>
        <p:nvSpPr>
          <p:cNvPr id="5" name="Espace réservé du pied de page 4">
            <a:extLst>
              <a:ext uri="{FF2B5EF4-FFF2-40B4-BE49-F238E27FC236}">
                <a16:creationId xmlns:a16="http://schemas.microsoft.com/office/drawing/2014/main" id="{A03E121D-7462-34C9-651E-36E5F727B6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EE4EC484-258B-5EF5-FA4D-1D292570A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61961-24A1-427E-AC0E-B6EF33E56B51}" type="slidenum">
              <a:rPr lang="fr-CA" smtClean="0"/>
              <a:t>‹N°›</a:t>
            </a:fld>
            <a:endParaRPr lang="fr-CA"/>
          </a:p>
        </p:txBody>
      </p:sp>
    </p:spTree>
    <p:extLst>
      <p:ext uri="{BB962C8B-B14F-4D97-AF65-F5344CB8AC3E}">
        <p14:creationId xmlns:p14="http://schemas.microsoft.com/office/powerpoint/2010/main" val="3261923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Objectifs du cours</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119322" y="2177170"/>
            <a:ext cx="10662968" cy="4726745"/>
          </a:xfrm>
        </p:spPr>
        <p:txBody>
          <a:bodyPr anchor="ctr">
            <a:normAutofit/>
          </a:bodyPr>
          <a:lstStyle/>
          <a:p>
            <a:pPr>
              <a:spcBef>
                <a:spcPts val="600"/>
              </a:spcBef>
              <a:spcAft>
                <a:spcPts val="600"/>
              </a:spcAft>
            </a:pPr>
            <a:r>
              <a:rPr lang="fr-CA" sz="2000" dirty="0">
                <a:effectLst/>
                <a:latin typeface="Tahoma" panose="020B0604030504040204" pitchFamily="34" charset="0"/>
                <a:ea typeface="Times New Roman" panose="02020603050405020304" pitchFamily="18" charset="0"/>
              </a:rPr>
              <a:t>Objectif 1 : Se familiariser avec les règles de rédaction</a:t>
            </a:r>
          </a:p>
          <a:p>
            <a:pPr>
              <a:spcBef>
                <a:spcPts val="600"/>
              </a:spcBef>
              <a:spcAft>
                <a:spcPts val="600"/>
              </a:spcAft>
            </a:pPr>
            <a:r>
              <a:rPr lang="fr-CA" sz="2000" dirty="0">
                <a:effectLst/>
                <a:latin typeface="Tahoma" panose="020B0604030504040204" pitchFamily="34" charset="0"/>
                <a:ea typeface="Times New Roman" panose="02020603050405020304" pitchFamily="18" charset="0"/>
              </a:rPr>
              <a:t>Objectif 2 : Comprendre ce qu’on met dans les explications d’une rédaction</a:t>
            </a:r>
          </a:p>
          <a:p>
            <a:pPr>
              <a:spcBef>
                <a:spcPts val="600"/>
              </a:spcBef>
              <a:spcAft>
                <a:spcPts val="600"/>
              </a:spcAft>
            </a:pPr>
            <a:r>
              <a:rPr lang="fr-CA" sz="2000" dirty="0">
                <a:latin typeface="Tahoma" panose="020B0604030504040204" pitchFamily="34" charset="0"/>
                <a:ea typeface="Times New Roman" panose="02020603050405020304" pitchFamily="18" charset="0"/>
              </a:rPr>
              <a:t>Objectif 3 : Faire des exercices</a:t>
            </a:r>
            <a:endParaRPr lang="fr-CA" sz="2000" dirty="0">
              <a:effectLst/>
              <a:latin typeface="Times New Roman" panose="02020603050405020304" pitchFamily="18" charset="0"/>
              <a:ea typeface="Times New Roman" panose="02020603050405020304" pitchFamily="18" charset="0"/>
            </a:endParaRPr>
          </a:p>
          <a:p>
            <a:pPr marL="0" indent="0">
              <a:buNone/>
            </a:pPr>
            <a:endParaRPr lang="fr-CA" sz="1500" dirty="0"/>
          </a:p>
        </p:txBody>
      </p:sp>
    </p:spTree>
    <p:extLst>
      <p:ext uri="{BB962C8B-B14F-4D97-AF65-F5344CB8AC3E}">
        <p14:creationId xmlns:p14="http://schemas.microsoft.com/office/powerpoint/2010/main" val="376669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littéraires (2)</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529032" y="2339841"/>
            <a:ext cx="9387784" cy="4144086"/>
          </a:xfrm>
        </p:spPr>
        <p:txBody>
          <a:bodyPr anchor="ctr">
            <a:normAutofit/>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rPr>
              <a:t>Procédés syntaxiques d’amplification : accumulation (1), gradation (2), répétition (3), anaphore (4), pléonasme (5), </a:t>
            </a:r>
            <a:r>
              <a:rPr lang="fr-CA" sz="1800" b="1" i="1" dirty="0" err="1">
                <a:latin typeface="Tahoma" panose="020B0604030504040204" pitchFamily="34" charset="0"/>
                <a:ea typeface="Times New Roman" panose="02020603050405020304" pitchFamily="18" charset="0"/>
              </a:rPr>
              <a:t>hyberbole</a:t>
            </a:r>
            <a:r>
              <a:rPr lang="fr-CA" sz="1800" b="1" i="1" dirty="0">
                <a:latin typeface="Tahoma" panose="020B0604030504040204" pitchFamily="34" charset="0"/>
                <a:ea typeface="Times New Roman" panose="02020603050405020304" pitchFamily="18" charset="0"/>
              </a:rPr>
              <a:t> (6)</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(4) Anaphore : répétition du même mot en début de phrase ou de vers (poésie) (effet d’insistance)</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 : </a:t>
            </a:r>
            <a:r>
              <a:rPr lang="fr-CA" sz="1800" b="1" dirty="0">
                <a:solidFill>
                  <a:srgbClr val="000000"/>
                </a:solidFill>
                <a:effectLst/>
                <a:latin typeface="Tahoma" panose="020B0604030504040204" pitchFamily="34" charset="0"/>
                <a:ea typeface="Times New Roman" panose="02020603050405020304" pitchFamily="18" charset="0"/>
              </a:rPr>
              <a:t>Je</a:t>
            </a:r>
            <a:r>
              <a:rPr lang="fr-CA" sz="1800" dirty="0">
                <a:solidFill>
                  <a:srgbClr val="000000"/>
                </a:solidFill>
                <a:effectLst/>
                <a:latin typeface="Tahoma" panose="020B0604030504040204" pitchFamily="34" charset="0"/>
                <a:ea typeface="Times New Roman" panose="02020603050405020304" pitchFamily="18" charset="0"/>
              </a:rPr>
              <a:t> veux que tu viennes. </a:t>
            </a:r>
            <a:r>
              <a:rPr lang="fr-CA" sz="1800" b="1" dirty="0">
                <a:solidFill>
                  <a:srgbClr val="000000"/>
                </a:solidFill>
                <a:effectLst/>
                <a:latin typeface="Tahoma" panose="020B0604030504040204" pitchFamily="34" charset="0"/>
                <a:ea typeface="Times New Roman" panose="02020603050405020304" pitchFamily="18" charset="0"/>
              </a:rPr>
              <a:t>Je</a:t>
            </a:r>
            <a:r>
              <a:rPr lang="fr-CA" sz="1800" dirty="0">
                <a:solidFill>
                  <a:srgbClr val="000000"/>
                </a:solidFill>
                <a:effectLst/>
                <a:latin typeface="Tahoma" panose="020B0604030504040204" pitchFamily="34" charset="0"/>
                <a:ea typeface="Times New Roman" panose="02020603050405020304" pitchFamily="18" charset="0"/>
              </a:rPr>
              <a:t> veux que tu te taises. </a:t>
            </a:r>
            <a:r>
              <a:rPr lang="fr-CA" sz="1800" b="1" dirty="0">
                <a:solidFill>
                  <a:srgbClr val="000000"/>
                </a:solidFill>
                <a:effectLst/>
                <a:latin typeface="Tahoma" panose="020B0604030504040204" pitchFamily="34" charset="0"/>
                <a:ea typeface="Times New Roman" panose="02020603050405020304" pitchFamily="18" charset="0"/>
              </a:rPr>
              <a:t>Je</a:t>
            </a:r>
            <a:r>
              <a:rPr lang="fr-CA" sz="1800" dirty="0">
                <a:solidFill>
                  <a:srgbClr val="000000"/>
                </a:solidFill>
                <a:effectLst/>
                <a:latin typeface="Tahoma" panose="020B0604030504040204" pitchFamily="34" charset="0"/>
                <a:ea typeface="Times New Roman" panose="02020603050405020304" pitchFamily="18" charset="0"/>
              </a:rPr>
              <a:t> veux que tu payes. </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a:t>
            </a:r>
            <a:r>
              <a:rPr lang="fr-CA" sz="1800" dirty="0">
                <a:solidFill>
                  <a:srgbClr val="000000"/>
                </a:solidFill>
                <a:latin typeface="Tahoma" panose="020B0604030504040204" pitchFamily="34" charset="0"/>
                <a:ea typeface="Times New Roman" panose="02020603050405020304" pitchFamily="18" charset="0"/>
              </a:rPr>
              <a:t>5</a:t>
            </a:r>
            <a:r>
              <a:rPr lang="fr-CA" sz="1800" dirty="0">
                <a:solidFill>
                  <a:srgbClr val="000000"/>
                </a:solidFill>
                <a:effectLst/>
                <a:latin typeface="Tahoma" panose="020B0604030504040204" pitchFamily="34" charset="0"/>
                <a:ea typeface="Times New Roman" panose="02020603050405020304" pitchFamily="18" charset="0"/>
              </a:rPr>
              <a:t>) Pléonasme : juxtaposition de mots qui ont le même sens. (effet de renforcement) </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Exemples : (1) Je descends en bas. (2) Je monte en haut.</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(6) Hyperbole : exagération. Emploi de termes excessifs pour souligner le caractère exceptionnel d’un exploit ou d’une chose (effet d’intensité).</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Exemples : (1) C’était tellement drôle que je mourrais de rire. (2) Avant de tomber, le chevalier Roland tua des millions d’ennemis. </a:t>
            </a:r>
            <a:endParaRPr lang="fr-CA" sz="1800" dirty="0">
              <a:solidFill>
                <a:srgbClr val="000000"/>
              </a:solidFill>
              <a:effectLst/>
              <a:latin typeface="Tahoma" panose="020B0604030504040204" pitchFamily="34" charset="0"/>
              <a:ea typeface="Times New Roman" panose="02020603050405020304" pitchFamily="18" charset="0"/>
            </a:endParaRPr>
          </a:p>
        </p:txBody>
      </p:sp>
    </p:spTree>
    <p:extLst>
      <p:ext uri="{BB962C8B-B14F-4D97-AF65-F5344CB8AC3E}">
        <p14:creationId xmlns:p14="http://schemas.microsoft.com/office/powerpoint/2010/main" val="3843288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littéraires (3)</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529032" y="2339841"/>
            <a:ext cx="9387784" cy="4144086"/>
          </a:xfrm>
        </p:spPr>
        <p:txBody>
          <a:bodyPr anchor="ctr">
            <a:normAutofit fontScale="85000" lnSpcReduction="20000"/>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rPr>
              <a:t>Procédés analogiques : comparaison (1), métaphore (2), personnification (3) et allégorie (4)</a:t>
            </a:r>
          </a:p>
          <a:p>
            <a:pPr marL="342900" indent="-342900" algn="just">
              <a:spcAft>
                <a:spcPts val="600"/>
              </a:spcAft>
              <a:buAutoNum type="arabicParenBoth"/>
            </a:pPr>
            <a:r>
              <a:rPr lang="fr-CA" sz="1800" dirty="0">
                <a:solidFill>
                  <a:srgbClr val="000000"/>
                </a:solidFill>
                <a:latin typeface="Tahoma" panose="020B0604030504040204" pitchFamily="34" charset="0"/>
                <a:ea typeface="Times New Roman" panose="02020603050405020304" pitchFamily="18" charset="0"/>
              </a:rPr>
              <a:t>Comparaison</a:t>
            </a:r>
            <a:r>
              <a:rPr lang="fr-CA" sz="1800" dirty="0">
                <a:solidFill>
                  <a:srgbClr val="000000"/>
                </a:solidFill>
                <a:effectLst/>
                <a:latin typeface="Tahoma" panose="020B0604030504040204" pitchFamily="34" charset="0"/>
                <a:ea typeface="Times New Roman" panose="02020603050405020304" pitchFamily="18" charset="0"/>
              </a:rPr>
              <a:t> : rapprocher deux éléments ayant des caractéristiques communes à l’aide d’un terme comparatif : « comme », « tel », « semblable à », « plus/moins/autant que » (permet de souligner certaines caractéristiques)</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 :  </a:t>
            </a:r>
            <a:r>
              <a:rPr lang="fr-CA" sz="1800" dirty="0">
                <a:solidFill>
                  <a:srgbClr val="000000"/>
                </a:solidFill>
                <a:latin typeface="Tahoma" panose="020B0604030504040204" pitchFamily="34" charset="0"/>
                <a:ea typeface="Times New Roman" panose="02020603050405020304" pitchFamily="18" charset="0"/>
              </a:rPr>
              <a:t>Elle était enragée comme une lionne.</a:t>
            </a:r>
            <a:endParaRPr lang="fr-CA" sz="1800" dirty="0">
              <a:solidFill>
                <a:srgbClr val="000000"/>
              </a:solidFill>
              <a:effectLst/>
              <a:latin typeface="Tahoma" panose="020B0604030504040204" pitchFamily="34" charset="0"/>
              <a:ea typeface="Times New Roman" panose="02020603050405020304" pitchFamily="18" charset="0"/>
            </a:endParaRP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(2) </a:t>
            </a:r>
            <a:r>
              <a:rPr lang="fr-CA" sz="1800" dirty="0">
                <a:solidFill>
                  <a:srgbClr val="000000"/>
                </a:solidFill>
                <a:latin typeface="Tahoma" panose="020B0604030504040204" pitchFamily="34" charset="0"/>
                <a:ea typeface="Times New Roman" panose="02020603050405020304" pitchFamily="18" charset="0"/>
              </a:rPr>
              <a:t>Métaphore</a:t>
            </a:r>
            <a:r>
              <a:rPr lang="fr-CA" sz="1800" dirty="0">
                <a:solidFill>
                  <a:srgbClr val="000000"/>
                </a:solidFill>
                <a:effectLst/>
                <a:latin typeface="Tahoma" panose="020B0604030504040204" pitchFamily="34" charset="0"/>
                <a:ea typeface="Times New Roman" panose="02020603050405020304" pitchFamily="18" charset="0"/>
              </a:rPr>
              <a:t> : Rapproche deux éléments, mais cette fois-ci il n’y a pas de terme comparatif (permet de décrire certaines caractéristiques d’un personnage, d’un lieu, etc.)</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Exemple : Je mène une vie de chien.</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(3) </a:t>
            </a:r>
            <a:r>
              <a:rPr lang="fr-CA" sz="1800" dirty="0">
                <a:solidFill>
                  <a:srgbClr val="000000"/>
                </a:solidFill>
                <a:latin typeface="Tahoma" panose="020B0604030504040204" pitchFamily="34" charset="0"/>
                <a:ea typeface="Times New Roman" panose="02020603050405020304" pitchFamily="18" charset="0"/>
              </a:rPr>
              <a:t>Personnification</a:t>
            </a:r>
            <a:r>
              <a:rPr lang="fr-CA" sz="1800" dirty="0">
                <a:solidFill>
                  <a:srgbClr val="000000"/>
                </a:solidFill>
                <a:effectLst/>
                <a:latin typeface="Tahoma" panose="020B0604030504040204" pitchFamily="34" charset="0"/>
                <a:ea typeface="Times New Roman" panose="02020603050405020304" pitchFamily="18" charset="0"/>
              </a:rPr>
              <a:t> : </a:t>
            </a:r>
            <a:r>
              <a:rPr lang="fr-CA" sz="1800" dirty="0">
                <a:solidFill>
                  <a:srgbClr val="000000"/>
                </a:solidFill>
                <a:latin typeface="Tahoma" panose="020B0604030504040204" pitchFamily="34" charset="0"/>
                <a:ea typeface="Times New Roman" panose="02020603050405020304" pitchFamily="18" charset="0"/>
              </a:rPr>
              <a:t>Attribuer des caractéristiques humaines à quelque chose d’inanimé, à une idée, etc. (permet de souligner l’importance, de rendre concret, etc.)</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Exemples : (1) Les murs ont des oreilles. (2) Le Temps triomphe de tout, même de l’Amour.</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(4) Allégorie (rare) : Présentation d’une notion abstraite à l’aide d’un court récit ou dans une description symbolique.</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Exemple : (consulter le tableau)</a:t>
            </a:r>
            <a:endParaRPr lang="fr-CA" sz="1800" dirty="0">
              <a:solidFill>
                <a:srgbClr val="000000"/>
              </a:solidFill>
              <a:effectLst/>
              <a:latin typeface="Tahoma" panose="020B0604030504040204" pitchFamily="34" charset="0"/>
              <a:ea typeface="Times New Roman" panose="02020603050405020304" pitchFamily="18" charset="0"/>
            </a:endParaRPr>
          </a:p>
        </p:txBody>
      </p:sp>
    </p:spTree>
    <p:extLst>
      <p:ext uri="{BB962C8B-B14F-4D97-AF65-F5344CB8AC3E}">
        <p14:creationId xmlns:p14="http://schemas.microsoft.com/office/powerpoint/2010/main" val="2934549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littéraires (4)</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529032" y="2587201"/>
            <a:ext cx="9387784" cy="4144086"/>
          </a:xfrm>
        </p:spPr>
        <p:txBody>
          <a:bodyPr anchor="ctr">
            <a:normAutofit lnSpcReduction="10000"/>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rPr>
              <a:t>Procédés d’opposition : antithèse (1), oxymore (2), antiphrase (3)</a:t>
            </a:r>
          </a:p>
          <a:p>
            <a:pPr marL="342900" indent="-342900" algn="just">
              <a:spcAft>
                <a:spcPts val="600"/>
              </a:spcAft>
              <a:buAutoNum type="arabicParenBoth"/>
            </a:pPr>
            <a:r>
              <a:rPr lang="fr-CA" sz="1800" dirty="0">
                <a:solidFill>
                  <a:srgbClr val="000000"/>
                </a:solidFill>
                <a:effectLst/>
                <a:latin typeface="Tahoma" panose="020B0604030504040204" pitchFamily="34" charset="0"/>
                <a:ea typeface="Times New Roman" panose="02020603050405020304" pitchFamily="18" charset="0"/>
              </a:rPr>
              <a:t>Antithèse : Elle oppose deux mots ou deux groupes de mots qui renvoient à des réalités opposées. (permet de mettre l’accent sur une contradiction, un déchirement, etc.) </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Exemples :  (1) Je</a:t>
            </a:r>
            <a:r>
              <a:rPr lang="fr-CA" sz="1800" dirty="0">
                <a:solidFill>
                  <a:srgbClr val="000000"/>
                </a:solidFill>
                <a:latin typeface="Tahoma" panose="020B0604030504040204" pitchFamily="34" charset="0"/>
                <a:ea typeface="Times New Roman" panose="02020603050405020304" pitchFamily="18" charset="0"/>
              </a:rPr>
              <a:t> me sens seul dans cette classe pleine. (2) Je t’aime tellement que je te déteste.</a:t>
            </a:r>
            <a:endParaRPr lang="fr-CA" sz="1800" dirty="0">
              <a:solidFill>
                <a:srgbClr val="000000"/>
              </a:solidFill>
              <a:effectLst/>
              <a:latin typeface="Tahoma" panose="020B0604030504040204" pitchFamily="34" charset="0"/>
              <a:ea typeface="Times New Roman" panose="02020603050405020304" pitchFamily="18" charset="0"/>
            </a:endParaRP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(2) Oxymore : Même chose que l’antithèse, mais cette fois-ci les mots contradictoires sont collés l’un à l’autre.</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Exemple : J’ai aimé marché dans la nuit claire, hier soir.</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(3) Antiphrase</a:t>
            </a:r>
            <a:r>
              <a:rPr lang="fr-CA" sz="1800" dirty="0">
                <a:solidFill>
                  <a:srgbClr val="000000"/>
                </a:solidFill>
                <a:latin typeface="Tahoma" panose="020B0604030504040204" pitchFamily="34" charset="0"/>
                <a:ea typeface="Times New Roman" panose="02020603050405020304" pitchFamily="18" charset="0"/>
              </a:rPr>
              <a:t> : Exprimer le contraire de sa pensée dans un but ironique (indique la présence d’ironie</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 :  J</a:t>
            </a:r>
            <a:r>
              <a:rPr lang="fr-CA" sz="1800" dirty="0">
                <a:solidFill>
                  <a:srgbClr val="000000"/>
                </a:solidFill>
                <a:latin typeface="Tahoma" panose="020B0604030504040204" pitchFamily="34" charset="0"/>
                <a:ea typeface="Times New Roman" panose="02020603050405020304" pitchFamily="18" charset="0"/>
              </a:rPr>
              <a:t>’adore mon cours de français…</a:t>
            </a:r>
            <a:endParaRPr lang="fr-CA" sz="1800" dirty="0">
              <a:solidFill>
                <a:srgbClr val="000000"/>
              </a:solidFill>
              <a:effectLst/>
              <a:latin typeface="Tahoma" panose="020B0604030504040204" pitchFamily="34" charset="0"/>
              <a:ea typeface="Times New Roman" panose="02020603050405020304" pitchFamily="18" charset="0"/>
            </a:endParaRPr>
          </a:p>
          <a:p>
            <a:pPr marL="0" indent="0" algn="just">
              <a:spcAft>
                <a:spcPts val="600"/>
              </a:spcAft>
              <a:buNone/>
            </a:pPr>
            <a:endParaRPr lang="fr-CA" sz="1800" dirty="0">
              <a:solidFill>
                <a:srgbClr val="000000"/>
              </a:solidFill>
              <a:effectLst/>
              <a:latin typeface="Tahoma" panose="020B0604030504040204" pitchFamily="34" charset="0"/>
              <a:ea typeface="Times New Roman" panose="02020603050405020304" pitchFamily="18" charset="0"/>
            </a:endParaRPr>
          </a:p>
        </p:txBody>
      </p:sp>
    </p:spTree>
    <p:extLst>
      <p:ext uri="{BB962C8B-B14F-4D97-AF65-F5344CB8AC3E}">
        <p14:creationId xmlns:p14="http://schemas.microsoft.com/office/powerpoint/2010/main" val="1118346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littéraires (5)</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529032" y="2587201"/>
            <a:ext cx="9387784" cy="2345746"/>
          </a:xfrm>
        </p:spPr>
        <p:txBody>
          <a:bodyPr anchor="ctr">
            <a:normAutofit lnSpcReduction="10000"/>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rPr>
              <a:t>Procédés de substitutions : métonymie (1) et périphrase (2)</a:t>
            </a:r>
          </a:p>
          <a:p>
            <a:pPr marL="342900" indent="-342900" algn="just">
              <a:spcAft>
                <a:spcPts val="600"/>
              </a:spcAft>
              <a:buAutoNum type="arabicParenBoth"/>
            </a:pPr>
            <a:r>
              <a:rPr lang="fr-CA" sz="1800" dirty="0">
                <a:solidFill>
                  <a:srgbClr val="000000"/>
                </a:solidFill>
                <a:latin typeface="Tahoma" panose="020B0604030504040204" pitchFamily="34" charset="0"/>
                <a:ea typeface="Times New Roman" panose="02020603050405020304" pitchFamily="18" charset="0"/>
              </a:rPr>
              <a:t>Métonymie</a:t>
            </a:r>
            <a:r>
              <a:rPr lang="fr-CA" sz="1800" dirty="0">
                <a:solidFill>
                  <a:srgbClr val="000000"/>
                </a:solidFill>
                <a:effectLst/>
                <a:latin typeface="Tahoma" panose="020B0604030504040204" pitchFamily="34" charset="0"/>
                <a:ea typeface="Times New Roman" panose="02020603050405020304" pitchFamily="18" charset="0"/>
              </a:rPr>
              <a:t> : Remplacer un mot par un autre qui entretient avec lui un lien logique.</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Exemples : (1) Tu as lu ce que le Cége</a:t>
            </a:r>
            <a:r>
              <a:rPr lang="fr-CA" sz="1800" dirty="0">
                <a:solidFill>
                  <a:srgbClr val="000000"/>
                </a:solidFill>
                <a:latin typeface="Tahoma" panose="020B0604030504040204" pitchFamily="34" charset="0"/>
                <a:ea typeface="Times New Roman" panose="02020603050405020304" pitchFamily="18" charset="0"/>
              </a:rPr>
              <a:t>p a dit ? (2) Finis ton assiette !</a:t>
            </a:r>
            <a:endParaRPr lang="fr-CA" sz="1800" dirty="0">
              <a:solidFill>
                <a:srgbClr val="000000"/>
              </a:solidFill>
              <a:effectLst/>
              <a:latin typeface="Tahoma" panose="020B0604030504040204" pitchFamily="34" charset="0"/>
              <a:ea typeface="Times New Roman" panose="02020603050405020304" pitchFamily="18" charset="0"/>
            </a:endParaRP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(2) Périphrase : Remplacer le mot exact par un groupe de mots.</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Exemples : (1) Le roi des animaux était en colère. (2) Le chariot de feu monte dans le ciel, tous les matins.</a:t>
            </a:r>
            <a:endParaRPr lang="fr-CA" sz="1800" dirty="0">
              <a:solidFill>
                <a:srgbClr val="000000"/>
              </a:solidFill>
              <a:effectLst/>
              <a:latin typeface="Tahoma" panose="020B0604030504040204" pitchFamily="34" charset="0"/>
              <a:ea typeface="Times New Roman" panose="02020603050405020304" pitchFamily="18" charset="0"/>
            </a:endParaRPr>
          </a:p>
        </p:txBody>
      </p:sp>
    </p:spTree>
    <p:extLst>
      <p:ext uri="{BB962C8B-B14F-4D97-AF65-F5344CB8AC3E}">
        <p14:creationId xmlns:p14="http://schemas.microsoft.com/office/powerpoint/2010/main" val="943642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littéraires (6)</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529032" y="2587201"/>
            <a:ext cx="9387784" cy="2345746"/>
          </a:xfrm>
        </p:spPr>
        <p:txBody>
          <a:bodyPr anchor="ctr">
            <a:normAutofit fontScale="92500"/>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rPr>
              <a:t>Procédés d’atténuation : euphémisme (1) et litote (2)</a:t>
            </a:r>
          </a:p>
          <a:p>
            <a:pPr marL="342900" indent="-342900" algn="just">
              <a:spcAft>
                <a:spcPts val="600"/>
              </a:spcAft>
              <a:buAutoNum type="arabicParenBoth"/>
            </a:pPr>
            <a:r>
              <a:rPr lang="fr-CA" sz="1800" dirty="0">
                <a:solidFill>
                  <a:srgbClr val="000000"/>
                </a:solidFill>
                <a:effectLst/>
                <a:latin typeface="Tahoma" panose="020B0604030504040204" pitchFamily="34" charset="0"/>
                <a:ea typeface="Times New Roman" panose="02020603050405020304" pitchFamily="18" charset="0"/>
              </a:rPr>
              <a:t>Euphémisme : Cacher une réalité choquante ou pénible à l’aide d’expressions plus douces.</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 : (1) Il est parti vers un monde meilleur.</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(2) Litote (rare) : Elle consiste à dire peu pour faire entendre beaucoup (proche de l’antiphrase)</a:t>
            </a:r>
            <a:endParaRPr lang="fr-CA" sz="1800" dirty="0">
              <a:solidFill>
                <a:srgbClr val="000000"/>
              </a:solidFill>
              <a:effectLst/>
              <a:latin typeface="Tahoma" panose="020B0604030504040204" pitchFamily="34" charset="0"/>
              <a:ea typeface="Times New Roman" panose="02020603050405020304" pitchFamily="18" charset="0"/>
            </a:endParaRP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 : (1) Il n’est pas laid, ce jeune homme. </a:t>
            </a:r>
          </a:p>
        </p:txBody>
      </p:sp>
    </p:spTree>
    <p:extLst>
      <p:ext uri="{BB962C8B-B14F-4D97-AF65-F5344CB8AC3E}">
        <p14:creationId xmlns:p14="http://schemas.microsoft.com/office/powerpoint/2010/main" val="19714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littéraires (7)</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529032" y="2587201"/>
            <a:ext cx="9387784" cy="2345746"/>
          </a:xfrm>
        </p:spPr>
        <p:txBody>
          <a:bodyPr anchor="ctr">
            <a:normAutofit fontScale="92500" lnSpcReduction="20000"/>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rPr>
              <a:t>Procédés musicaux : assonance (1), allitération (2),</a:t>
            </a:r>
          </a:p>
          <a:p>
            <a:pPr marL="342900" indent="-342900" algn="just">
              <a:spcAft>
                <a:spcPts val="600"/>
              </a:spcAft>
              <a:buAutoNum type="arabicParenBoth"/>
            </a:pPr>
            <a:r>
              <a:rPr lang="fr-CA" sz="1800" dirty="0">
                <a:solidFill>
                  <a:srgbClr val="000000"/>
                </a:solidFill>
                <a:latin typeface="Tahoma" panose="020B0604030504040204" pitchFamily="34" charset="0"/>
                <a:ea typeface="Times New Roman" panose="02020603050405020304" pitchFamily="18" charset="0"/>
              </a:rPr>
              <a:t>Assonance</a:t>
            </a:r>
            <a:r>
              <a:rPr lang="fr-CA" sz="1800" dirty="0">
                <a:solidFill>
                  <a:srgbClr val="000000"/>
                </a:solidFill>
                <a:effectLst/>
                <a:latin typeface="Tahoma" panose="020B0604030504040204" pitchFamily="34" charset="0"/>
                <a:ea typeface="Times New Roman" panose="02020603050405020304" pitchFamily="18" charset="0"/>
              </a:rPr>
              <a:t> : répétition d’un son-voyelle (incluant les : in/on/en/ou, etc.) dans une phrase ou un petit paragraphe.</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 :  « Rose défit sa chaussure, / Et mit, d’un air ingénu, / Son petit pied dans l’eau pure ; / Je ne vis pas son pied nu » (Hugo)</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(2) Allitération : Répétition d’un son-consonne.</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 : « Qui sont ses serpents qui sifflent sur votre tête » (Racine)</a:t>
            </a:r>
          </a:p>
        </p:txBody>
      </p:sp>
    </p:spTree>
    <p:extLst>
      <p:ext uri="{BB962C8B-B14F-4D97-AF65-F5344CB8AC3E}">
        <p14:creationId xmlns:p14="http://schemas.microsoft.com/office/powerpoint/2010/main" val="623076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C684129-9DBF-4298-BA0D-44BD293E0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E5A65A8E-502F-4268-ABDA-A5CB9C0AB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7">
            <a:extLst>
              <a:ext uri="{FF2B5EF4-FFF2-40B4-BE49-F238E27FC236}">
                <a16:creationId xmlns:a16="http://schemas.microsoft.com/office/drawing/2014/main" id="{7207DE41-072F-45E8-B7EA-4F2790E3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Rectangle 8">
            <a:extLst>
              <a:ext uri="{FF2B5EF4-FFF2-40B4-BE49-F238E27FC236}">
                <a16:creationId xmlns:a16="http://schemas.microsoft.com/office/drawing/2014/main" id="{9D1B9F4F-3569-4162-A64A-52D35E3484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7835104" y="1213967"/>
            <a:ext cx="3220127" cy="4449853"/>
          </a:xfrm>
        </p:spPr>
        <p:txBody>
          <a:bodyPr anchor="ctr">
            <a:normAutofit/>
          </a:bodyPr>
          <a:lstStyle/>
          <a:p>
            <a:r>
              <a:rPr lang="fr-CA" sz="3600" dirty="0">
                <a:solidFill>
                  <a:srgbClr val="FFFFFF"/>
                </a:solidFill>
              </a:rPr>
              <a:t>Vocabulaire supplémentaire</a:t>
            </a:r>
          </a:p>
        </p:txBody>
      </p:sp>
      <p:graphicFrame>
        <p:nvGraphicFramePr>
          <p:cNvPr id="4" name="Espace réservé du contenu 3">
            <a:extLst>
              <a:ext uri="{FF2B5EF4-FFF2-40B4-BE49-F238E27FC236}">
                <a16:creationId xmlns:a16="http://schemas.microsoft.com/office/drawing/2014/main" id="{263F0102-4EAB-11C4-9E59-0626F485C3EC}"/>
              </a:ext>
            </a:extLst>
          </p:cNvPr>
          <p:cNvGraphicFramePr>
            <a:graphicFrameLocks noGrp="1"/>
          </p:cNvGraphicFramePr>
          <p:nvPr>
            <p:ph idx="1"/>
            <p:extLst>
              <p:ext uri="{D42A27DB-BD31-4B8C-83A1-F6EECF244321}">
                <p14:modId xmlns:p14="http://schemas.microsoft.com/office/powerpoint/2010/main" val="997365702"/>
              </p:ext>
            </p:extLst>
          </p:nvPr>
        </p:nvGraphicFramePr>
        <p:xfrm>
          <a:off x="351692" y="140677"/>
          <a:ext cx="6882660" cy="6374399"/>
        </p:xfrm>
        <a:graphic>
          <a:graphicData uri="http://schemas.openxmlformats.org/drawingml/2006/table">
            <a:tbl>
              <a:tblPr firstRow="1" firstCol="1" bandRow="1">
                <a:tableStyleId>{5C22544A-7EE6-4342-B048-85BDC9FD1C3A}</a:tableStyleId>
              </a:tblPr>
              <a:tblGrid>
                <a:gridCol w="1333115">
                  <a:extLst>
                    <a:ext uri="{9D8B030D-6E8A-4147-A177-3AD203B41FA5}">
                      <a16:colId xmlns:a16="http://schemas.microsoft.com/office/drawing/2014/main" val="525108886"/>
                    </a:ext>
                  </a:extLst>
                </a:gridCol>
                <a:gridCol w="5549545">
                  <a:extLst>
                    <a:ext uri="{9D8B030D-6E8A-4147-A177-3AD203B41FA5}">
                      <a16:colId xmlns:a16="http://schemas.microsoft.com/office/drawing/2014/main" val="170173682"/>
                    </a:ext>
                  </a:extLst>
                </a:gridCol>
              </a:tblGrid>
              <a:tr h="213629">
                <a:tc>
                  <a:txBody>
                    <a:bodyPr/>
                    <a:lstStyle/>
                    <a:p>
                      <a:pPr algn="ctr"/>
                      <a:r>
                        <a:rPr lang="fr-FR" sz="900">
                          <a:effectLst/>
                        </a:rPr>
                        <a:t>Verbe ou locution</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pPr algn="ctr">
                        <a:spcBef>
                          <a:spcPts val="600"/>
                        </a:spcBef>
                      </a:pPr>
                      <a:r>
                        <a:rPr lang="fr-FR" sz="900">
                          <a:effectLst/>
                        </a:rPr>
                        <a:t>Exemple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4085440517"/>
                  </a:ext>
                </a:extLst>
              </a:tr>
              <a:tr h="213629">
                <a:tc>
                  <a:txBody>
                    <a:bodyPr/>
                    <a:lstStyle/>
                    <a:p>
                      <a:r>
                        <a:rPr lang="fr-FR" sz="900">
                          <a:effectLst/>
                        </a:rPr>
                        <a:t>Créer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Le champ lexical de la mort crée une atmosphère terrifiante.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482162547"/>
                  </a:ext>
                </a:extLst>
              </a:tr>
              <a:tr h="213629">
                <a:tc>
                  <a:txBody>
                    <a:bodyPr/>
                    <a:lstStyle/>
                    <a:p>
                      <a:r>
                        <a:rPr lang="fr-FR" sz="900">
                          <a:effectLst/>
                        </a:rPr>
                        <a:t>Montrer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 passage montre le caractère tourmenté du héros.</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600309056"/>
                  </a:ext>
                </a:extLst>
              </a:tr>
              <a:tr h="213629">
                <a:tc>
                  <a:txBody>
                    <a:bodyPr/>
                    <a:lstStyle/>
                    <a:p>
                      <a:r>
                        <a:rPr lang="fr-FR" sz="900">
                          <a:effectLst/>
                        </a:rPr>
                        <a:t>Constituer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Cet événement constitue le point culminant de l’histoire.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2438025793"/>
                  </a:ext>
                </a:extLst>
              </a:tr>
              <a:tr h="213629">
                <a:tc>
                  <a:txBody>
                    <a:bodyPr/>
                    <a:lstStyle/>
                    <a:p>
                      <a:r>
                        <a:rPr lang="fr-FR" sz="900">
                          <a:effectLst/>
                        </a:rPr>
                        <a:t>Conférer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Les nombreuses métaphores confèrent au texte un ton poétique.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205894490"/>
                  </a:ext>
                </a:extLst>
              </a:tr>
              <a:tr h="213629">
                <a:tc>
                  <a:txBody>
                    <a:bodyPr/>
                    <a:lstStyle/>
                    <a:p>
                      <a:r>
                        <a:rPr lang="fr-FR" sz="900">
                          <a:effectLst/>
                        </a:rPr>
                        <a:t>Rendre</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Cette hyperbole rend la scène encore plus grandiose.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1194432734"/>
                  </a:ext>
                </a:extLst>
              </a:tr>
              <a:tr h="213629">
                <a:tc>
                  <a:txBody>
                    <a:bodyPr/>
                    <a:lstStyle/>
                    <a:p>
                      <a:r>
                        <a:rPr lang="fr-FR" sz="900">
                          <a:effectLst/>
                        </a:rPr>
                        <a:t>Ajouter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La pluie torrentielle qui s’abat sur la ville ajoute à l’atmosphère sombre du récit.</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627628401"/>
                  </a:ext>
                </a:extLst>
              </a:tr>
              <a:tr h="213629">
                <a:tc>
                  <a:txBody>
                    <a:bodyPr/>
                    <a:lstStyle/>
                    <a:p>
                      <a:r>
                        <a:rPr lang="fr-FR" sz="900">
                          <a:effectLst/>
                        </a:rPr>
                        <a:t>Accentuer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Les hyperboles accentuent le caractère héroïque de Roland.</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022364796"/>
                  </a:ext>
                </a:extLst>
              </a:tr>
              <a:tr h="213629">
                <a:tc>
                  <a:txBody>
                    <a:bodyPr/>
                    <a:lstStyle/>
                    <a:p>
                      <a:r>
                        <a:rPr lang="fr-FR" sz="900">
                          <a:effectLst/>
                        </a:rPr>
                        <a:t>Mettre en relief</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Cette antithèse met en relief le déchirement de la narratrice.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304660797"/>
                  </a:ext>
                </a:extLst>
              </a:tr>
              <a:tr h="213629">
                <a:tc>
                  <a:txBody>
                    <a:bodyPr/>
                    <a:lstStyle/>
                    <a:p>
                      <a:r>
                        <a:rPr lang="fr-FR" sz="900">
                          <a:effectLst/>
                        </a:rPr>
                        <a:t>Souligner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Cet oxymore souligne le caractère paradoxal de la situation.</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101356560"/>
                  </a:ext>
                </a:extLst>
              </a:tr>
              <a:tr h="385908">
                <a:tc>
                  <a:txBody>
                    <a:bodyPr/>
                    <a:lstStyle/>
                    <a:p>
                      <a:r>
                        <a:rPr lang="fr-FR" sz="900">
                          <a:effectLst/>
                        </a:rPr>
                        <a:t>Mettre l’accent sur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Cette personnification met l’accent sur l’importance que le narrateur accorde au temps qui passe.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2009888079"/>
                  </a:ext>
                </a:extLst>
              </a:tr>
              <a:tr h="385908">
                <a:tc>
                  <a:txBody>
                    <a:bodyPr/>
                    <a:lstStyle/>
                    <a:p>
                      <a:r>
                        <a:rPr lang="fr-FR" sz="900">
                          <a:effectLst/>
                        </a:rPr>
                        <a:t>Suggérer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Le champ lexical de la tristesse, très présent dans la scène du mariage, suggère que Béatrice n’a pas réussi à oublier son premier amour.</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207305729"/>
                  </a:ext>
                </a:extLst>
              </a:tr>
              <a:tr h="213629">
                <a:tc>
                  <a:txBody>
                    <a:bodyPr/>
                    <a:lstStyle/>
                    <a:p>
                      <a:r>
                        <a:rPr lang="fr-FR" sz="900">
                          <a:effectLst/>
                        </a:rPr>
                        <a:t>Laisser croire que</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Cette accumulation laisse croire que Léo est encore confus.</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262170754"/>
                  </a:ext>
                </a:extLst>
              </a:tr>
              <a:tr h="213629">
                <a:tc>
                  <a:txBody>
                    <a:bodyPr/>
                    <a:lstStyle/>
                    <a:p>
                      <a:r>
                        <a:rPr lang="fr-FR" sz="900">
                          <a:effectLst/>
                        </a:rPr>
                        <a:t>Traduire</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Les mots en majuscules traduisent l’emportement de Violaine.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356805239"/>
                  </a:ext>
                </a:extLst>
              </a:tr>
              <a:tr h="213629">
                <a:tc>
                  <a:txBody>
                    <a:bodyPr/>
                    <a:lstStyle/>
                    <a:p>
                      <a:r>
                        <a:rPr lang="fr-FR" sz="900">
                          <a:effectLst/>
                        </a:rPr>
                        <a:t>Illustrer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Cette comparaison illustre l’avarice de Victor.</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2159064272"/>
                  </a:ext>
                </a:extLst>
              </a:tr>
              <a:tr h="213629">
                <a:tc>
                  <a:txBody>
                    <a:bodyPr/>
                    <a:lstStyle/>
                    <a:p>
                      <a:r>
                        <a:rPr lang="fr-FR" sz="900">
                          <a:effectLst/>
                        </a:rPr>
                        <a:t>Évoquer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Cette gradation évoque l’appétit grandissant de l’ogre.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763827656"/>
                  </a:ext>
                </a:extLst>
              </a:tr>
              <a:tr h="213629">
                <a:tc>
                  <a:txBody>
                    <a:bodyPr/>
                    <a:lstStyle/>
                    <a:p>
                      <a:r>
                        <a:rPr lang="fr-FR" sz="900">
                          <a:effectLst/>
                        </a:rPr>
                        <a:t>Symboliser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La destruction de la toile symbolise la fin d’une étape dans la vie de Loïc.</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574948989"/>
                  </a:ext>
                </a:extLst>
              </a:tr>
              <a:tr h="385908">
                <a:tc>
                  <a:txBody>
                    <a:bodyPr/>
                    <a:lstStyle/>
                    <a:p>
                      <a:r>
                        <a:rPr lang="fr-FR" sz="900">
                          <a:effectLst/>
                        </a:rPr>
                        <a:t>Représenter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Dans cette métaphore, l’orage représente la période difficile et tourmentée qu’a vécue le poète.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95829943"/>
                  </a:ext>
                </a:extLst>
              </a:tr>
              <a:tr h="385908">
                <a:tc>
                  <a:txBody>
                    <a:bodyPr/>
                    <a:lstStyle/>
                    <a:p>
                      <a:r>
                        <a:rPr lang="fr-FR" sz="900">
                          <a:effectLst/>
                        </a:rPr>
                        <a:t>Témoigner de</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La périphrase « la femme qui m’a donné la vie » témoigne de la froideur avec laquelle Jacques traite sa mère.</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161003826"/>
                  </a:ext>
                </a:extLst>
              </a:tr>
              <a:tr h="213629">
                <a:tc>
                  <a:txBody>
                    <a:bodyPr/>
                    <a:lstStyle/>
                    <a:p>
                      <a:r>
                        <a:rPr lang="fr-FR" sz="900">
                          <a:effectLst/>
                        </a:rPr>
                        <a:t>Apparaître</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Dans cet extrait, Fabrice apparaît calculateur, manipulateur et vil.</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1937067187"/>
                  </a:ext>
                </a:extLst>
              </a:tr>
              <a:tr h="385908">
                <a:tc>
                  <a:txBody>
                    <a:bodyPr/>
                    <a:lstStyle/>
                    <a:p>
                      <a:r>
                        <a:rPr lang="fr-FR" sz="900">
                          <a:effectLst/>
                        </a:rPr>
                        <a:t>Révéler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L’utilisation de l’impératif par Arnolphe quand il s’adresse à Agnès révèle qu’il la considère comme un être inférieur qui doit lui obéir.</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2131028718"/>
                  </a:ext>
                </a:extLst>
              </a:tr>
              <a:tr h="213629">
                <a:tc>
                  <a:txBody>
                    <a:bodyPr/>
                    <a:lstStyle/>
                    <a:p>
                      <a:r>
                        <a:rPr lang="fr-FR" sz="900">
                          <a:effectLst/>
                        </a:rPr>
                        <a:t>Se manifester par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Le désespoir du personnage se manifeste par l’énumération de ses échecs.</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572501408"/>
                  </a:ext>
                </a:extLst>
              </a:tr>
              <a:tr h="213629">
                <a:tc>
                  <a:txBody>
                    <a:bodyPr/>
                    <a:lstStyle/>
                    <a:p>
                      <a:r>
                        <a:rPr lang="fr-FR" sz="900">
                          <a:effectLst/>
                        </a:rPr>
                        <a:t>Indiquer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Les nombreux points d’interrogation indiquent la confusion de Sammy.</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3876182506"/>
                  </a:ext>
                </a:extLst>
              </a:tr>
              <a:tr h="213629">
                <a:tc>
                  <a:txBody>
                    <a:bodyPr/>
                    <a:lstStyle/>
                    <a:p>
                      <a:r>
                        <a:rPr lang="fr-FR" sz="900">
                          <a:effectLst/>
                        </a:rPr>
                        <a:t>Insister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a:effectLst/>
                        </a:rPr>
                        <a:t>Le pléonasme « le début du commencement » insiste sur l’idée de renouveau.</a:t>
                      </a:r>
                      <a:endParaRPr lang="fr-CA" sz="90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1415398841"/>
                  </a:ext>
                </a:extLst>
              </a:tr>
              <a:tr h="385908">
                <a:tc>
                  <a:txBody>
                    <a:bodyPr/>
                    <a:lstStyle/>
                    <a:p>
                      <a:r>
                        <a:rPr lang="fr-FR" sz="900">
                          <a:effectLst/>
                        </a:rPr>
                        <a:t>Renforcer</a:t>
                      </a:r>
                      <a:endParaRPr lang="fr-CA" sz="900">
                        <a:effectLst/>
                        <a:latin typeface="Times New Roman" panose="02020603050405020304" pitchFamily="18" charset="0"/>
                        <a:ea typeface="Times New Roman" panose="02020603050405020304" pitchFamily="18" charset="0"/>
                      </a:endParaRPr>
                    </a:p>
                  </a:txBody>
                  <a:tcPr marL="37739" marR="37739" marT="0" marB="0"/>
                </a:tc>
                <a:tc>
                  <a:txBody>
                    <a:bodyPr/>
                    <a:lstStyle/>
                    <a:p>
                      <a:r>
                        <a:rPr lang="fr-FR" sz="900" dirty="0">
                          <a:effectLst/>
                        </a:rPr>
                        <a:t>Les nombreux points d’exclamation dans les dialogues renforcent l’impression qu’Émilie et Bérangère sont en colère.</a:t>
                      </a:r>
                      <a:endParaRPr lang="fr-CA" sz="900" dirty="0">
                        <a:effectLst/>
                        <a:latin typeface="Times New Roman" panose="02020603050405020304" pitchFamily="18" charset="0"/>
                        <a:ea typeface="Times New Roman" panose="02020603050405020304" pitchFamily="18" charset="0"/>
                      </a:endParaRPr>
                    </a:p>
                  </a:txBody>
                  <a:tcPr marL="37739" marR="37739" marT="0" marB="0"/>
                </a:tc>
                <a:extLst>
                  <a:ext uri="{0D108BD9-81ED-4DB2-BD59-A6C34878D82A}">
                    <a16:rowId xmlns:a16="http://schemas.microsoft.com/office/drawing/2014/main" val="524826008"/>
                  </a:ext>
                </a:extLst>
              </a:tr>
            </a:tbl>
          </a:graphicData>
        </a:graphic>
      </p:graphicFrame>
    </p:spTree>
    <p:extLst>
      <p:ext uri="{BB962C8B-B14F-4D97-AF65-F5344CB8AC3E}">
        <p14:creationId xmlns:p14="http://schemas.microsoft.com/office/powerpoint/2010/main" val="168900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a:solidFill>
                  <a:srgbClr val="FFFFFF"/>
                </a:solidFill>
              </a:rPr>
              <a:t>Le style de l’analyse littéraire</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119322" y="2177170"/>
            <a:ext cx="10662968" cy="4726745"/>
          </a:xfrm>
        </p:spPr>
        <p:txBody>
          <a:bodyPr anchor="ctr">
            <a:normAutofit/>
          </a:bodyPr>
          <a:lstStyle/>
          <a:p>
            <a:pPr>
              <a:spcBef>
                <a:spcPts val="600"/>
              </a:spcBef>
              <a:spcAft>
                <a:spcPts val="600"/>
              </a:spcAft>
            </a:pPr>
            <a:r>
              <a:rPr lang="fr-CA" sz="2000" dirty="0">
                <a:effectLst/>
                <a:latin typeface="Tahoma" panose="020B0604030504040204" pitchFamily="34" charset="0"/>
                <a:ea typeface="Times New Roman" panose="02020603050405020304" pitchFamily="18" charset="0"/>
              </a:rPr>
              <a:t>Elle doit être rédigée dans un style neutre, scolaire.  Langue standard. Pas d’expression familière (anglicisme, etc.), pas de poésie, pas de vulgarité, etc.</a:t>
            </a:r>
            <a:endParaRPr lang="fr-CA" sz="2000" dirty="0">
              <a:effectLst/>
              <a:latin typeface="Times New Roman" panose="02020603050405020304" pitchFamily="18" charset="0"/>
              <a:ea typeface="Times New Roman" panose="02020603050405020304" pitchFamily="18" charset="0"/>
            </a:endParaRPr>
          </a:p>
          <a:p>
            <a:pPr>
              <a:spcBef>
                <a:spcPts val="600"/>
              </a:spcBef>
              <a:spcAft>
                <a:spcPts val="600"/>
              </a:spcAft>
            </a:pPr>
            <a:r>
              <a:rPr lang="fr-CA" sz="2000" dirty="0">
                <a:effectLst/>
                <a:latin typeface="Tahoma" panose="020B0604030504040204" pitchFamily="34" charset="0"/>
                <a:ea typeface="Times New Roman" panose="02020603050405020304" pitchFamily="18" charset="0"/>
              </a:rPr>
              <a:t>Elle doit être rédigée à la </a:t>
            </a:r>
            <a:r>
              <a:rPr lang="fr-CA" sz="2000" b="1" u="sng" dirty="0">
                <a:effectLst/>
                <a:latin typeface="Tahoma" panose="020B0604030504040204" pitchFamily="34" charset="0"/>
                <a:ea typeface="Times New Roman" panose="02020603050405020304" pitchFamily="18" charset="0"/>
              </a:rPr>
              <a:t>troisième</a:t>
            </a:r>
            <a:r>
              <a:rPr lang="fr-CA" sz="2000" dirty="0">
                <a:effectLst/>
                <a:latin typeface="Tahoma" panose="020B0604030504040204" pitchFamily="34" charset="0"/>
                <a:ea typeface="Times New Roman" panose="02020603050405020304" pitchFamily="18" charset="0"/>
              </a:rPr>
              <a:t> personne </a:t>
            </a:r>
            <a:r>
              <a:rPr lang="fr-CA" sz="2000" b="1" dirty="0">
                <a:effectLst/>
                <a:latin typeface="Tahoma" panose="020B0604030504040204" pitchFamily="34" charset="0"/>
                <a:ea typeface="Times New Roman" panose="02020603050405020304" pitchFamily="18" charset="0"/>
              </a:rPr>
              <a:t>(pas de « je », de « nous », de « tu » ou de « vous »)</a:t>
            </a:r>
            <a:r>
              <a:rPr lang="fr-CA" sz="2000" dirty="0">
                <a:effectLst/>
                <a:latin typeface="Tahoma" panose="020B0604030504040204" pitchFamily="34" charset="0"/>
                <a:ea typeface="Times New Roman" panose="02020603050405020304" pitchFamily="18" charset="0"/>
              </a:rPr>
              <a:t>.  Le « on » est autorisé tant qu’on n’en abuse pas et qu’il est utilisé de manière impersonnelle.</a:t>
            </a:r>
            <a:endParaRPr lang="fr-CA" sz="2000" dirty="0">
              <a:effectLst/>
              <a:latin typeface="Times New Roman" panose="02020603050405020304" pitchFamily="18" charset="0"/>
              <a:ea typeface="Times New Roman" panose="02020603050405020304" pitchFamily="18" charset="0"/>
            </a:endParaRPr>
          </a:p>
          <a:p>
            <a:pPr>
              <a:spcBef>
                <a:spcPts val="600"/>
              </a:spcBef>
              <a:spcAft>
                <a:spcPts val="600"/>
              </a:spcAft>
            </a:pPr>
            <a:r>
              <a:rPr lang="fr-CA" sz="2000" dirty="0">
                <a:effectLst/>
                <a:latin typeface="Tahoma" panose="020B0604030504040204" pitchFamily="34" charset="0"/>
                <a:ea typeface="Times New Roman" panose="02020603050405020304" pitchFamily="18" charset="0"/>
              </a:rPr>
              <a:t>Elle doit être écrite de manière objective.  </a:t>
            </a:r>
            <a:r>
              <a:rPr lang="fr-CA" sz="2000" b="1" dirty="0">
                <a:effectLst/>
                <a:latin typeface="Tahoma" panose="020B0604030504040204" pitchFamily="34" charset="0"/>
                <a:ea typeface="Times New Roman" panose="02020603050405020304" pitchFamily="18" charset="0"/>
              </a:rPr>
              <a:t>Opinions, commentaires personnels et jugements de valeur sont à proscrire </a:t>
            </a:r>
            <a:r>
              <a:rPr lang="fr-CA" sz="2000" dirty="0">
                <a:effectLst/>
                <a:latin typeface="Tahoma" panose="020B0604030504040204" pitchFamily="34" charset="0"/>
                <a:ea typeface="Times New Roman" panose="02020603050405020304" pitchFamily="18" charset="0"/>
              </a:rPr>
              <a:t>(par exemples : on évite d’écrire qu’un personnage n’aurait pas dû agir de telle façon ; n’écrivez </a:t>
            </a:r>
            <a:r>
              <a:rPr lang="fr-CA" sz="2000" b="1" dirty="0">
                <a:effectLst/>
                <a:latin typeface="Tahoma" panose="020B0604030504040204" pitchFamily="34" charset="0"/>
                <a:ea typeface="Times New Roman" panose="02020603050405020304" pitchFamily="18" charset="0"/>
              </a:rPr>
              <a:t>jamais</a:t>
            </a:r>
            <a:r>
              <a:rPr lang="fr-CA" sz="2000" dirty="0">
                <a:effectLst/>
                <a:latin typeface="Tahoma" panose="020B0604030504040204" pitchFamily="34" charset="0"/>
                <a:ea typeface="Times New Roman" panose="02020603050405020304" pitchFamily="18" charset="0"/>
              </a:rPr>
              <a:t> « clairement » !).</a:t>
            </a:r>
            <a:endParaRPr lang="fr-CA" sz="2000" dirty="0">
              <a:effectLst/>
              <a:latin typeface="Times New Roman" panose="02020603050405020304" pitchFamily="18" charset="0"/>
              <a:ea typeface="Times New Roman" panose="02020603050405020304" pitchFamily="18" charset="0"/>
            </a:endParaRPr>
          </a:p>
          <a:p>
            <a:pPr>
              <a:spcBef>
                <a:spcPts val="600"/>
              </a:spcBef>
              <a:spcAft>
                <a:spcPts val="600"/>
              </a:spcAft>
            </a:pPr>
            <a:r>
              <a:rPr lang="fr-CA" sz="2000" dirty="0">
                <a:effectLst/>
                <a:latin typeface="Tahoma" panose="020B0604030504040204" pitchFamily="34" charset="0"/>
                <a:ea typeface="Times New Roman" panose="02020603050405020304" pitchFamily="18" charset="0"/>
              </a:rPr>
              <a:t>Elle doit être rédigée </a:t>
            </a:r>
            <a:r>
              <a:rPr lang="fr-CA" sz="2000" b="1" u="sng" dirty="0">
                <a:effectLst/>
                <a:latin typeface="Tahoma" panose="020B0604030504040204" pitchFamily="34" charset="0"/>
                <a:ea typeface="Times New Roman" panose="02020603050405020304" pitchFamily="18" charset="0"/>
              </a:rPr>
              <a:t>au présent de l’indicatif</a:t>
            </a:r>
            <a:r>
              <a:rPr lang="fr-CA" sz="2000" dirty="0">
                <a:effectLst/>
                <a:latin typeface="Tahoma" panose="020B0604030504040204" pitchFamily="34" charset="0"/>
                <a:ea typeface="Times New Roman" panose="02020603050405020304" pitchFamily="18" charset="0"/>
              </a:rPr>
              <a:t>. Le présent = temps de verbe principal du texte.</a:t>
            </a:r>
            <a:endParaRPr lang="fr-CA" sz="2000" dirty="0">
              <a:effectLst/>
              <a:latin typeface="Times New Roman" panose="02020603050405020304" pitchFamily="18" charset="0"/>
              <a:ea typeface="Times New Roman" panose="02020603050405020304" pitchFamily="18" charset="0"/>
            </a:endParaRPr>
          </a:p>
          <a:p>
            <a:pPr>
              <a:spcBef>
                <a:spcPts val="600"/>
              </a:spcBef>
              <a:spcAft>
                <a:spcPts val="600"/>
              </a:spcAft>
            </a:pPr>
            <a:r>
              <a:rPr lang="fr-CA" sz="2000" dirty="0">
                <a:latin typeface="Tahoma" panose="020B0604030504040204" pitchFamily="34" charset="0"/>
                <a:ea typeface="Times New Roman" panose="02020603050405020304" pitchFamily="18" charset="0"/>
              </a:rPr>
              <a:t>Vos explications</a:t>
            </a:r>
            <a:r>
              <a:rPr lang="fr-CA" sz="2000" dirty="0">
                <a:effectLst/>
                <a:latin typeface="Tahoma" panose="020B0604030504040204" pitchFamily="34" charset="0"/>
                <a:ea typeface="Times New Roman" panose="02020603050405020304" pitchFamily="18" charset="0"/>
              </a:rPr>
              <a:t> doivent contenir un vocabulaire précis et varié.</a:t>
            </a:r>
            <a:endParaRPr lang="fr-CA" sz="2000" dirty="0">
              <a:effectLst/>
              <a:latin typeface="Times New Roman" panose="02020603050405020304" pitchFamily="18" charset="0"/>
              <a:ea typeface="Times New Roman" panose="02020603050405020304" pitchFamily="18" charset="0"/>
            </a:endParaRPr>
          </a:p>
          <a:p>
            <a:pPr marL="0" indent="0">
              <a:buNone/>
            </a:pPr>
            <a:endParaRPr lang="fr-CA" sz="1500" dirty="0"/>
          </a:p>
        </p:txBody>
      </p:sp>
    </p:spTree>
    <p:extLst>
      <p:ext uri="{BB962C8B-B14F-4D97-AF65-F5344CB8AC3E}">
        <p14:creationId xmlns:p14="http://schemas.microsoft.com/office/powerpoint/2010/main" val="1946639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047B8F3E-9896-8A19-026F-C85DEA830B9D}"/>
              </a:ext>
            </a:extLst>
          </p:cNvPr>
          <p:cNvSpPr>
            <a:spLocks noGrp="1"/>
          </p:cNvSpPr>
          <p:nvPr>
            <p:ph type="ctrTitle"/>
          </p:nvPr>
        </p:nvSpPr>
        <p:spPr>
          <a:xfrm>
            <a:off x="958506" y="800392"/>
            <a:ext cx="10264697" cy="1212102"/>
          </a:xfrm>
        </p:spPr>
        <p:txBody>
          <a:bodyPr vert="horz" lIns="91440" tIns="45720" rIns="91440" bIns="45720" rtlCol="0" anchor="ctr">
            <a:normAutofit/>
          </a:bodyPr>
          <a:lstStyle/>
          <a:p>
            <a:pPr algn="l"/>
            <a:r>
              <a:rPr lang="en-US" sz="4000" kern="1200" dirty="0">
                <a:solidFill>
                  <a:srgbClr val="FFFFFF"/>
                </a:solidFill>
                <a:latin typeface="+mj-lt"/>
                <a:ea typeface="+mj-ea"/>
                <a:cs typeface="+mj-cs"/>
              </a:rPr>
              <a:t>Les explications de la </a:t>
            </a:r>
            <a:r>
              <a:rPr lang="en-US" sz="4000" kern="1200" dirty="0" err="1">
                <a:solidFill>
                  <a:srgbClr val="FFFFFF"/>
                </a:solidFill>
                <a:latin typeface="+mj-lt"/>
                <a:ea typeface="+mj-ea"/>
                <a:cs typeface="+mj-cs"/>
              </a:rPr>
              <a:t>rédaction</a:t>
            </a:r>
            <a:endParaRPr lang="en-US" sz="4000" kern="1200" dirty="0">
              <a:solidFill>
                <a:srgbClr val="FFFFFF"/>
              </a:solidFill>
              <a:latin typeface="+mj-lt"/>
              <a:ea typeface="+mj-ea"/>
              <a:cs typeface="+mj-cs"/>
            </a:endParaRPr>
          </a:p>
        </p:txBody>
      </p:sp>
      <p:sp>
        <p:nvSpPr>
          <p:cNvPr id="3" name="Sous-titre 2">
            <a:extLst>
              <a:ext uri="{FF2B5EF4-FFF2-40B4-BE49-F238E27FC236}">
                <a16:creationId xmlns:a16="http://schemas.microsoft.com/office/drawing/2014/main" id="{9EC2F13A-AF39-5E04-5E6D-82F6410B1548}"/>
              </a:ext>
            </a:extLst>
          </p:cNvPr>
          <p:cNvSpPr>
            <a:spLocks noGrp="1"/>
          </p:cNvSpPr>
          <p:nvPr>
            <p:ph type="subTitle" idx="1"/>
          </p:nvPr>
        </p:nvSpPr>
        <p:spPr>
          <a:xfrm>
            <a:off x="1367624" y="2490436"/>
            <a:ext cx="9708995" cy="3567173"/>
          </a:xfrm>
        </p:spPr>
        <p:txBody>
          <a:bodyPr vert="horz" lIns="91440" tIns="45720" rIns="91440" bIns="45720" rtlCol="0" anchor="ctr">
            <a:normAutofit fontScale="85000" lnSpcReduction="10000"/>
          </a:bodyPr>
          <a:lstStyle/>
          <a:p>
            <a:pPr indent="-228600" algn="just">
              <a:buFont typeface="Arial" panose="020B0604020202020204" pitchFamily="34" charset="0"/>
              <a:buChar char="•"/>
            </a:pPr>
            <a:r>
              <a:rPr lang="en-US" dirty="0">
                <a:effectLst/>
              </a:rPr>
              <a:t>Le </a:t>
            </a:r>
            <a:r>
              <a:rPr lang="en-US" dirty="0" err="1">
                <a:effectLst/>
              </a:rPr>
              <a:t>cœur</a:t>
            </a:r>
            <a:r>
              <a:rPr lang="en-US" dirty="0">
                <a:effectLst/>
              </a:rPr>
              <a:t> de </a:t>
            </a:r>
            <a:r>
              <a:rPr lang="en-US" dirty="0" err="1">
                <a:effectLst/>
              </a:rPr>
              <a:t>votre</a:t>
            </a:r>
            <a:r>
              <a:rPr lang="en-US" dirty="0">
                <a:effectLst/>
              </a:rPr>
              <a:t> </a:t>
            </a:r>
            <a:r>
              <a:rPr lang="en-US" dirty="0" err="1">
                <a:effectLst/>
              </a:rPr>
              <a:t>analyse</a:t>
            </a:r>
            <a:r>
              <a:rPr lang="en-US" dirty="0">
                <a:effectLst/>
              </a:rPr>
              <a:t> </a:t>
            </a:r>
            <a:r>
              <a:rPr lang="en-US" dirty="0" err="1">
                <a:effectLst/>
              </a:rPr>
              <a:t>littéraire</a:t>
            </a:r>
            <a:r>
              <a:rPr lang="en-US" dirty="0">
                <a:effectLst/>
              </a:rPr>
              <a:t> se </a:t>
            </a:r>
            <a:r>
              <a:rPr lang="en-US" dirty="0" err="1">
                <a:effectLst/>
              </a:rPr>
              <a:t>trouve</a:t>
            </a:r>
            <a:r>
              <a:rPr lang="en-US" dirty="0">
                <a:effectLst/>
              </a:rPr>
              <a:t> dans </a:t>
            </a:r>
            <a:r>
              <a:rPr lang="en-US" dirty="0" err="1">
                <a:effectLst/>
              </a:rPr>
              <a:t>l’explication</a:t>
            </a:r>
            <a:r>
              <a:rPr lang="en-US" dirty="0">
                <a:effectLst/>
              </a:rPr>
              <a:t> des </a:t>
            </a:r>
            <a:r>
              <a:rPr lang="en-US" dirty="0" err="1">
                <a:effectLst/>
              </a:rPr>
              <a:t>preuves</a:t>
            </a:r>
            <a:r>
              <a:rPr lang="en-US" dirty="0">
                <a:effectLst/>
              </a:rPr>
              <a:t>/citations.  Les explications </a:t>
            </a:r>
            <a:r>
              <a:rPr lang="en-US" dirty="0" err="1">
                <a:effectLst/>
              </a:rPr>
              <a:t>doivent</a:t>
            </a:r>
            <a:r>
              <a:rPr lang="en-US" dirty="0">
                <a:effectLst/>
              </a:rPr>
              <a:t> </a:t>
            </a:r>
            <a:r>
              <a:rPr lang="en-US" dirty="0" err="1">
                <a:effectLst/>
              </a:rPr>
              <a:t>donc</a:t>
            </a:r>
            <a:r>
              <a:rPr lang="en-US" dirty="0">
                <a:effectLst/>
              </a:rPr>
              <a:t> </a:t>
            </a:r>
            <a:r>
              <a:rPr lang="en-US" dirty="0" err="1">
                <a:effectLst/>
              </a:rPr>
              <a:t>être</a:t>
            </a:r>
            <a:r>
              <a:rPr lang="en-US" dirty="0">
                <a:effectLst/>
              </a:rPr>
              <a:t> </a:t>
            </a:r>
            <a:r>
              <a:rPr lang="en-US" dirty="0" err="1">
                <a:effectLst/>
              </a:rPr>
              <a:t>claires</a:t>
            </a:r>
            <a:r>
              <a:rPr lang="en-US" dirty="0">
                <a:effectLst/>
              </a:rPr>
              <a:t>, </a:t>
            </a:r>
            <a:r>
              <a:rPr lang="en-US" dirty="0" err="1">
                <a:effectLst/>
              </a:rPr>
              <a:t>étoffées</a:t>
            </a:r>
            <a:r>
              <a:rPr lang="en-US" dirty="0">
                <a:effectLst/>
              </a:rPr>
              <a:t> et </a:t>
            </a:r>
            <a:r>
              <a:rPr lang="en-US" dirty="0" err="1">
                <a:effectLst/>
              </a:rPr>
              <a:t>pertinentes</a:t>
            </a:r>
            <a:r>
              <a:rPr lang="en-US" dirty="0">
                <a:effectLst/>
              </a:rPr>
              <a:t>. </a:t>
            </a:r>
          </a:p>
          <a:p>
            <a:pPr indent="-228600" algn="just">
              <a:buFont typeface="Arial" panose="020B0604020202020204" pitchFamily="34" charset="0"/>
              <a:buChar char="•"/>
            </a:pPr>
            <a:r>
              <a:rPr lang="en-US" dirty="0">
                <a:effectLst/>
              </a:rPr>
              <a:t> Dans </a:t>
            </a:r>
            <a:r>
              <a:rPr lang="en-US" dirty="0" err="1">
                <a:effectLst/>
              </a:rPr>
              <a:t>vos</a:t>
            </a:r>
            <a:r>
              <a:rPr lang="en-US" dirty="0">
                <a:effectLst/>
              </a:rPr>
              <a:t> explications, </a:t>
            </a:r>
            <a:r>
              <a:rPr lang="en-US" dirty="0" err="1">
                <a:effectLst/>
              </a:rPr>
              <a:t>vous</a:t>
            </a:r>
            <a:r>
              <a:rPr lang="en-US" dirty="0">
                <a:effectLst/>
              </a:rPr>
              <a:t> </a:t>
            </a:r>
            <a:r>
              <a:rPr lang="en-US" dirty="0" err="1">
                <a:effectLst/>
              </a:rPr>
              <a:t>devez</a:t>
            </a:r>
            <a:r>
              <a:rPr lang="en-US" dirty="0">
                <a:effectLst/>
              </a:rPr>
              <a:t> </a:t>
            </a:r>
            <a:r>
              <a:rPr lang="en-US" dirty="0" err="1">
                <a:effectLst/>
              </a:rPr>
              <a:t>montrer</a:t>
            </a:r>
            <a:r>
              <a:rPr lang="en-US" dirty="0">
                <a:effectLst/>
              </a:rPr>
              <a:t> à </a:t>
            </a:r>
            <a:r>
              <a:rPr lang="en-US" dirty="0" err="1">
                <a:effectLst/>
              </a:rPr>
              <a:t>vos</a:t>
            </a:r>
            <a:r>
              <a:rPr lang="en-US" dirty="0">
                <a:effectLst/>
              </a:rPr>
              <a:t> profs que non </a:t>
            </a:r>
            <a:r>
              <a:rPr lang="en-US" dirty="0" err="1">
                <a:effectLst/>
              </a:rPr>
              <a:t>seulement</a:t>
            </a:r>
            <a:r>
              <a:rPr lang="en-US" dirty="0"/>
              <a:t> </a:t>
            </a:r>
            <a:r>
              <a:rPr lang="en-US" dirty="0" err="1"/>
              <a:t>vous</a:t>
            </a:r>
            <a:r>
              <a:rPr lang="en-US" dirty="0"/>
              <a:t> </a:t>
            </a:r>
            <a:r>
              <a:rPr lang="en-US" dirty="0" err="1"/>
              <a:t>avez</a:t>
            </a:r>
            <a:r>
              <a:rPr lang="en-US" dirty="0"/>
              <a:t> bien </a:t>
            </a:r>
            <a:r>
              <a:rPr lang="en-US" dirty="0" err="1"/>
              <a:t>lu</a:t>
            </a:r>
            <a:r>
              <a:rPr lang="en-US" dirty="0"/>
              <a:t> le livre, </a:t>
            </a:r>
            <a:r>
              <a:rPr lang="en-US" dirty="0" err="1"/>
              <a:t>mais</a:t>
            </a:r>
            <a:r>
              <a:rPr lang="en-US" dirty="0"/>
              <a:t> que </a:t>
            </a:r>
            <a:r>
              <a:rPr lang="en-US" dirty="0" err="1"/>
              <a:t>vous</a:t>
            </a:r>
            <a:r>
              <a:rPr lang="en-US" dirty="0"/>
              <a:t> </a:t>
            </a:r>
            <a:r>
              <a:rPr lang="en-US" dirty="0" err="1"/>
              <a:t>êtes</a:t>
            </a:r>
            <a:r>
              <a:rPr lang="en-US" dirty="0"/>
              <a:t> </a:t>
            </a:r>
            <a:r>
              <a:rPr lang="en-US" dirty="0" err="1"/>
              <a:t>capables</a:t>
            </a:r>
            <a:r>
              <a:rPr lang="en-US" dirty="0"/>
              <a:t> </a:t>
            </a:r>
            <a:r>
              <a:rPr lang="en-US" dirty="0" err="1"/>
              <a:t>d’utiliser</a:t>
            </a:r>
            <a:r>
              <a:rPr lang="en-US" dirty="0"/>
              <a:t> du </a:t>
            </a:r>
            <a:r>
              <a:rPr lang="en-US" dirty="0" err="1"/>
              <a:t>vocabulaire</a:t>
            </a:r>
            <a:r>
              <a:rPr lang="en-US" dirty="0"/>
              <a:t> technique (i.e. les </a:t>
            </a:r>
            <a:r>
              <a:rPr lang="en-US" b="1" dirty="0" err="1"/>
              <a:t>procédés</a:t>
            </a:r>
            <a:r>
              <a:rPr lang="en-US" b="1" dirty="0"/>
              <a:t> </a:t>
            </a:r>
            <a:r>
              <a:rPr lang="en-US" b="1" dirty="0" err="1"/>
              <a:t>d’écriture</a:t>
            </a:r>
            <a:r>
              <a:rPr lang="en-US" dirty="0"/>
              <a:t>).</a:t>
            </a:r>
            <a:endParaRPr lang="en-US" dirty="0">
              <a:effectLst/>
            </a:endParaRPr>
          </a:p>
          <a:p>
            <a:pPr indent="-228600" algn="just">
              <a:spcAft>
                <a:spcPts val="600"/>
              </a:spcAft>
              <a:buFont typeface="Arial" panose="020B0604020202020204" pitchFamily="34" charset="0"/>
              <a:buChar char="•"/>
            </a:pPr>
            <a:r>
              <a:rPr lang="en-US" dirty="0">
                <a:effectLst/>
              </a:rPr>
              <a:t>Dans </a:t>
            </a:r>
            <a:r>
              <a:rPr lang="en-US" dirty="0" err="1">
                <a:effectLst/>
              </a:rPr>
              <a:t>votre</a:t>
            </a:r>
            <a:r>
              <a:rPr lang="en-US" dirty="0">
                <a:effectLst/>
              </a:rPr>
              <a:t> </a:t>
            </a:r>
            <a:r>
              <a:rPr lang="en-US" dirty="0" err="1">
                <a:effectLst/>
              </a:rPr>
              <a:t>analyse</a:t>
            </a:r>
            <a:r>
              <a:rPr lang="en-US" dirty="0">
                <a:effectLst/>
              </a:rPr>
              <a:t> </a:t>
            </a:r>
            <a:r>
              <a:rPr lang="en-US" dirty="0" err="1">
                <a:effectLst/>
              </a:rPr>
              <a:t>littéraire</a:t>
            </a:r>
            <a:r>
              <a:rPr lang="en-US" dirty="0">
                <a:effectLst/>
              </a:rPr>
              <a:t>, </a:t>
            </a:r>
            <a:r>
              <a:rPr lang="en-US" dirty="0" err="1">
                <a:effectLst/>
              </a:rPr>
              <a:t>vous</a:t>
            </a:r>
            <a:r>
              <a:rPr lang="en-US" dirty="0">
                <a:effectLst/>
              </a:rPr>
              <a:t> </a:t>
            </a:r>
            <a:r>
              <a:rPr lang="en-US" dirty="0" err="1">
                <a:effectLst/>
              </a:rPr>
              <a:t>devrez</a:t>
            </a:r>
            <a:r>
              <a:rPr lang="en-US" dirty="0">
                <a:effectLst/>
              </a:rPr>
              <a:t> </a:t>
            </a:r>
            <a:r>
              <a:rPr lang="en-US" dirty="0" err="1">
                <a:effectLst/>
              </a:rPr>
              <a:t>expliquer</a:t>
            </a:r>
            <a:r>
              <a:rPr lang="en-US" dirty="0">
                <a:effectLst/>
              </a:rPr>
              <a:t> </a:t>
            </a:r>
            <a:r>
              <a:rPr lang="en-US" dirty="0" err="1">
                <a:effectLst/>
              </a:rPr>
              <a:t>l’effet</a:t>
            </a:r>
            <a:r>
              <a:rPr lang="en-US" dirty="0">
                <a:effectLst/>
              </a:rPr>
              <a:t> </a:t>
            </a:r>
            <a:r>
              <a:rPr lang="en-US" dirty="0" err="1">
                <a:effectLst/>
              </a:rPr>
              <a:t>créé</a:t>
            </a:r>
            <a:r>
              <a:rPr lang="en-US" dirty="0">
                <a:effectLst/>
              </a:rPr>
              <a:t> par </a:t>
            </a:r>
            <a:r>
              <a:rPr lang="en-US" b="1" u="sng" dirty="0">
                <a:effectLst/>
              </a:rPr>
              <a:t>au </a:t>
            </a:r>
            <a:r>
              <a:rPr lang="en-US" b="1" u="sng" dirty="0" err="1">
                <a:effectLst/>
              </a:rPr>
              <a:t>moins</a:t>
            </a:r>
            <a:r>
              <a:rPr lang="en-US" b="1" u="sng" dirty="0">
                <a:effectLst/>
              </a:rPr>
              <a:t> six </a:t>
            </a:r>
            <a:r>
              <a:rPr lang="en-US" b="1" u="sng" dirty="0" err="1">
                <a:effectLst/>
              </a:rPr>
              <a:t>procédés</a:t>
            </a:r>
            <a:r>
              <a:rPr lang="en-US" b="1" u="sng" dirty="0">
                <a:effectLst/>
              </a:rPr>
              <a:t> </a:t>
            </a:r>
            <a:r>
              <a:rPr lang="en-US" b="1" u="sng" dirty="0" err="1"/>
              <a:t>d’écriture</a:t>
            </a:r>
            <a:r>
              <a:rPr lang="en-US" dirty="0">
                <a:effectLst/>
              </a:rPr>
              <a:t>.  </a:t>
            </a:r>
            <a:r>
              <a:rPr lang="en-US" dirty="0" err="1">
                <a:effectLst/>
              </a:rPr>
              <a:t>Ces</a:t>
            </a:r>
            <a:r>
              <a:rPr lang="en-US" dirty="0">
                <a:effectLst/>
              </a:rPr>
              <a:t> </a:t>
            </a:r>
            <a:r>
              <a:rPr lang="en-US" dirty="0" err="1">
                <a:effectLst/>
              </a:rPr>
              <a:t>procédés</a:t>
            </a:r>
            <a:r>
              <a:rPr lang="en-US" dirty="0">
                <a:effectLst/>
              </a:rPr>
              <a:t> </a:t>
            </a:r>
            <a:r>
              <a:rPr lang="en-US" dirty="0" err="1">
                <a:effectLst/>
              </a:rPr>
              <a:t>sont</a:t>
            </a:r>
            <a:r>
              <a:rPr lang="en-US" dirty="0">
                <a:effectLst/>
              </a:rPr>
              <a:t> </a:t>
            </a:r>
            <a:r>
              <a:rPr lang="en-US" dirty="0" err="1">
                <a:effectLst/>
              </a:rPr>
              <a:t>énumérés</a:t>
            </a:r>
            <a:r>
              <a:rPr lang="en-US" dirty="0">
                <a:effectLst/>
              </a:rPr>
              <a:t> et </a:t>
            </a:r>
            <a:r>
              <a:rPr lang="en-US" dirty="0" err="1">
                <a:effectLst/>
              </a:rPr>
              <a:t>expliqués</a:t>
            </a:r>
            <a:r>
              <a:rPr lang="en-US" dirty="0">
                <a:effectLst/>
              </a:rPr>
              <a:t> à la fin de </a:t>
            </a:r>
            <a:r>
              <a:rPr lang="en-US" dirty="0" err="1">
                <a:effectLst/>
              </a:rPr>
              <a:t>ce</a:t>
            </a:r>
            <a:r>
              <a:rPr lang="en-US" dirty="0">
                <a:effectLst/>
              </a:rPr>
              <a:t> document.</a:t>
            </a:r>
          </a:p>
          <a:p>
            <a:pPr indent="-228600" algn="just">
              <a:spcAft>
                <a:spcPts val="600"/>
              </a:spcAft>
              <a:buFont typeface="Arial" panose="020B0604020202020204" pitchFamily="34" charset="0"/>
              <a:buChar char="•"/>
            </a:pPr>
            <a:r>
              <a:rPr lang="en-US" dirty="0" err="1"/>
              <a:t>Donc</a:t>
            </a:r>
            <a:r>
              <a:rPr lang="en-US" dirty="0"/>
              <a:t> deux </a:t>
            </a:r>
            <a:r>
              <a:rPr lang="en-US" dirty="0" err="1"/>
              <a:t>défis</a:t>
            </a:r>
            <a:r>
              <a:rPr lang="en-US" dirty="0"/>
              <a:t> </a:t>
            </a:r>
            <a:r>
              <a:rPr lang="en-US" dirty="0" err="1"/>
              <a:t>quand</a:t>
            </a:r>
            <a:r>
              <a:rPr lang="en-US" dirty="0"/>
              <a:t> </a:t>
            </a:r>
            <a:r>
              <a:rPr lang="en-US" dirty="0" err="1"/>
              <a:t>vous</a:t>
            </a:r>
            <a:r>
              <a:rPr lang="en-US" dirty="0"/>
              <a:t> </a:t>
            </a:r>
            <a:r>
              <a:rPr lang="en-US" dirty="0" err="1"/>
              <a:t>lisez</a:t>
            </a:r>
            <a:r>
              <a:rPr lang="en-US" dirty="0"/>
              <a:t> et </a:t>
            </a:r>
            <a:r>
              <a:rPr lang="en-US" dirty="0" err="1"/>
              <a:t>quand</a:t>
            </a:r>
            <a:r>
              <a:rPr lang="en-US" dirty="0"/>
              <a:t> </a:t>
            </a:r>
            <a:r>
              <a:rPr lang="en-US" dirty="0" err="1"/>
              <a:t>vous</a:t>
            </a:r>
            <a:r>
              <a:rPr lang="en-US" dirty="0"/>
              <a:t> </a:t>
            </a:r>
            <a:r>
              <a:rPr lang="en-US" dirty="0" err="1"/>
              <a:t>rédigez</a:t>
            </a:r>
            <a:r>
              <a:rPr lang="en-US" dirty="0"/>
              <a:t> : 1) identifier des </a:t>
            </a:r>
            <a:r>
              <a:rPr lang="en-US" dirty="0" err="1"/>
              <a:t>procédés</a:t>
            </a:r>
            <a:r>
              <a:rPr lang="en-US" dirty="0"/>
              <a:t> </a:t>
            </a:r>
            <a:r>
              <a:rPr lang="en-US" dirty="0" err="1"/>
              <a:t>d’écriture</a:t>
            </a:r>
            <a:r>
              <a:rPr lang="en-US" dirty="0"/>
              <a:t> pendant la lecture de </a:t>
            </a:r>
            <a:r>
              <a:rPr lang="en-US" dirty="0" err="1"/>
              <a:t>l’oeuvre</a:t>
            </a:r>
            <a:r>
              <a:rPr lang="en-US" dirty="0"/>
              <a:t> ; 2) </a:t>
            </a:r>
            <a:r>
              <a:rPr lang="en-US" dirty="0" err="1"/>
              <a:t>utiliser</a:t>
            </a:r>
            <a:r>
              <a:rPr lang="en-US" dirty="0"/>
              <a:t> </a:t>
            </a:r>
            <a:r>
              <a:rPr lang="en-US" dirty="0" err="1"/>
              <a:t>ces</a:t>
            </a:r>
            <a:r>
              <a:rPr lang="en-US" dirty="0"/>
              <a:t> </a:t>
            </a:r>
            <a:r>
              <a:rPr lang="en-US" dirty="0" err="1"/>
              <a:t>procédés</a:t>
            </a:r>
            <a:r>
              <a:rPr lang="en-US" dirty="0"/>
              <a:t> pendant la redaction</a:t>
            </a:r>
          </a:p>
          <a:p>
            <a:pPr indent="-228600" algn="just">
              <a:spcAft>
                <a:spcPts val="600"/>
              </a:spcAft>
              <a:buFont typeface="Arial" panose="020B0604020202020204" pitchFamily="34" charset="0"/>
              <a:buChar char="•"/>
            </a:pPr>
            <a:r>
              <a:rPr lang="en-US" dirty="0">
                <a:effectLst/>
              </a:rPr>
              <a:t>Je </a:t>
            </a:r>
            <a:r>
              <a:rPr lang="en-US" dirty="0" err="1">
                <a:effectLst/>
              </a:rPr>
              <a:t>vais</a:t>
            </a:r>
            <a:r>
              <a:rPr lang="en-US" dirty="0"/>
              <a:t> </a:t>
            </a:r>
            <a:r>
              <a:rPr lang="en-US" dirty="0" err="1"/>
              <a:t>vous</a:t>
            </a:r>
            <a:r>
              <a:rPr lang="en-US" dirty="0"/>
              <a:t> donner un tableau… </a:t>
            </a:r>
            <a:r>
              <a:rPr lang="en-US" dirty="0" err="1"/>
              <a:t>Consultez</a:t>
            </a:r>
            <a:r>
              <a:rPr lang="en-US" dirty="0"/>
              <a:t> </a:t>
            </a:r>
            <a:r>
              <a:rPr lang="en-US" dirty="0" err="1"/>
              <a:t>aussi</a:t>
            </a:r>
            <a:r>
              <a:rPr lang="en-US" dirty="0"/>
              <a:t> les </a:t>
            </a:r>
            <a:r>
              <a:rPr lang="en-US" i="1" dirty="0"/>
              <a:t>Guides</a:t>
            </a:r>
            <a:r>
              <a:rPr lang="en-US" dirty="0"/>
              <a:t> à la </a:t>
            </a:r>
            <a:r>
              <a:rPr lang="en-US" dirty="0" err="1"/>
              <a:t>bibliothèque</a:t>
            </a:r>
            <a:r>
              <a:rPr lang="en-US" dirty="0"/>
              <a:t> </a:t>
            </a:r>
            <a:r>
              <a:rPr lang="en-US" dirty="0" err="1"/>
              <a:t>ou</a:t>
            </a:r>
            <a:r>
              <a:rPr lang="en-US" dirty="0"/>
              <a:t> à la Coop.</a:t>
            </a:r>
            <a:endParaRPr lang="en-US" dirty="0">
              <a:effectLst/>
            </a:endParaRPr>
          </a:p>
          <a:p>
            <a:pPr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672611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047B8F3E-9896-8A19-026F-C85DEA830B9D}"/>
              </a:ext>
            </a:extLst>
          </p:cNvPr>
          <p:cNvSpPr>
            <a:spLocks noGrp="1"/>
          </p:cNvSpPr>
          <p:nvPr>
            <p:ph type="ctrTitle"/>
          </p:nvPr>
        </p:nvSpPr>
        <p:spPr>
          <a:xfrm>
            <a:off x="958506" y="800392"/>
            <a:ext cx="10264697" cy="1212102"/>
          </a:xfrm>
        </p:spPr>
        <p:txBody>
          <a:bodyPr vert="horz" lIns="91440" tIns="45720" rIns="91440" bIns="45720" rtlCol="0" anchor="ctr">
            <a:normAutofit/>
          </a:bodyPr>
          <a:lstStyle/>
          <a:p>
            <a:pPr algn="l"/>
            <a:r>
              <a:rPr lang="en-US" sz="4000" dirty="0" err="1">
                <a:solidFill>
                  <a:srgbClr val="FFFFFF"/>
                </a:solidFill>
              </a:rPr>
              <a:t>Procédés</a:t>
            </a:r>
            <a:r>
              <a:rPr lang="en-US" sz="4000" dirty="0">
                <a:solidFill>
                  <a:srgbClr val="FFFFFF"/>
                </a:solidFill>
              </a:rPr>
              <a:t> </a:t>
            </a:r>
            <a:r>
              <a:rPr lang="en-US" sz="4000" dirty="0" err="1">
                <a:solidFill>
                  <a:srgbClr val="FFFFFF"/>
                </a:solidFill>
              </a:rPr>
              <a:t>d’écriture</a:t>
            </a:r>
            <a:endParaRPr lang="en-US" sz="4000" kern="1200" dirty="0">
              <a:solidFill>
                <a:srgbClr val="FFFFFF"/>
              </a:solidFill>
              <a:latin typeface="+mj-lt"/>
              <a:ea typeface="+mj-ea"/>
              <a:cs typeface="+mj-cs"/>
            </a:endParaRPr>
          </a:p>
        </p:txBody>
      </p:sp>
      <p:sp>
        <p:nvSpPr>
          <p:cNvPr id="3" name="Sous-titre 2">
            <a:extLst>
              <a:ext uri="{FF2B5EF4-FFF2-40B4-BE49-F238E27FC236}">
                <a16:creationId xmlns:a16="http://schemas.microsoft.com/office/drawing/2014/main" id="{9EC2F13A-AF39-5E04-5E6D-82F6410B1548}"/>
              </a:ext>
            </a:extLst>
          </p:cNvPr>
          <p:cNvSpPr>
            <a:spLocks noGrp="1"/>
          </p:cNvSpPr>
          <p:nvPr>
            <p:ph type="subTitle" idx="1"/>
          </p:nvPr>
        </p:nvSpPr>
        <p:spPr>
          <a:xfrm>
            <a:off x="1316765" y="2300085"/>
            <a:ext cx="9708995" cy="4598886"/>
          </a:xfrm>
        </p:spPr>
        <p:txBody>
          <a:bodyPr vert="horz" lIns="91440" tIns="45720" rIns="91440" bIns="45720" rtlCol="0" anchor="ctr">
            <a:normAutofit fontScale="92500" lnSpcReduction="20000"/>
          </a:bodyPr>
          <a:lstStyle/>
          <a:p>
            <a:pPr algn="just"/>
            <a:r>
              <a:rPr lang="en-US" dirty="0"/>
              <a:t>Les </a:t>
            </a:r>
            <a:r>
              <a:rPr lang="en-US" dirty="0" err="1"/>
              <a:t>procédés</a:t>
            </a:r>
            <a:r>
              <a:rPr lang="en-US" dirty="0"/>
              <a:t> </a:t>
            </a:r>
            <a:r>
              <a:rPr lang="en-US" dirty="0" err="1"/>
              <a:t>d’écriture</a:t>
            </a:r>
            <a:r>
              <a:rPr lang="en-US" dirty="0"/>
              <a:t> </a:t>
            </a:r>
            <a:r>
              <a:rPr lang="en-US" dirty="0" err="1"/>
              <a:t>renvoient</a:t>
            </a:r>
            <a:r>
              <a:rPr lang="en-US" dirty="0"/>
              <a:t> aux </a:t>
            </a:r>
            <a:r>
              <a:rPr lang="en-US" dirty="0" err="1"/>
              <a:t>différentes</a:t>
            </a:r>
            <a:r>
              <a:rPr lang="en-US" dirty="0"/>
              <a:t> manières de </a:t>
            </a:r>
            <a:r>
              <a:rPr lang="en-US" dirty="0" err="1"/>
              <a:t>communiquer</a:t>
            </a:r>
            <a:r>
              <a:rPr lang="en-US" dirty="0"/>
              <a:t> </a:t>
            </a:r>
            <a:r>
              <a:rPr lang="en-US" dirty="0" err="1"/>
              <a:t>une</a:t>
            </a:r>
            <a:r>
              <a:rPr lang="en-US" dirty="0"/>
              <a:t> idée. Les </a:t>
            </a:r>
            <a:r>
              <a:rPr lang="en-US" dirty="0" err="1"/>
              <a:t>procédés</a:t>
            </a:r>
            <a:r>
              <a:rPr lang="en-US" dirty="0"/>
              <a:t> </a:t>
            </a:r>
            <a:r>
              <a:rPr lang="en-US" dirty="0" err="1"/>
              <a:t>employés</a:t>
            </a:r>
            <a:r>
              <a:rPr lang="en-US" dirty="0"/>
              <a:t> par </a:t>
            </a:r>
            <a:r>
              <a:rPr lang="en-US" dirty="0" err="1"/>
              <a:t>l’auteur</a:t>
            </a:r>
            <a:r>
              <a:rPr lang="en-US" dirty="0"/>
              <a:t> </a:t>
            </a:r>
            <a:r>
              <a:rPr lang="en-US" dirty="0" err="1"/>
              <a:t>provoquent</a:t>
            </a:r>
            <a:r>
              <a:rPr lang="en-US" dirty="0"/>
              <a:t> </a:t>
            </a:r>
            <a:r>
              <a:rPr lang="en-US" dirty="0" err="1"/>
              <a:t>différentes</a:t>
            </a:r>
            <a:r>
              <a:rPr lang="en-US" dirty="0"/>
              <a:t> </a:t>
            </a:r>
            <a:r>
              <a:rPr lang="en-US" dirty="0" err="1"/>
              <a:t>réactions</a:t>
            </a:r>
            <a:r>
              <a:rPr lang="en-US" dirty="0"/>
              <a:t>.</a:t>
            </a:r>
          </a:p>
          <a:p>
            <a:pPr algn="just"/>
            <a:r>
              <a:rPr lang="en-US" dirty="0" err="1"/>
              <a:t>Exemples</a:t>
            </a:r>
            <a:r>
              <a:rPr lang="en-US" dirty="0"/>
              <a:t> :  a) </a:t>
            </a:r>
            <a:r>
              <a:rPr lang="en-US" dirty="0" err="1"/>
              <a:t>C’est</a:t>
            </a:r>
            <a:r>
              <a:rPr lang="en-US" dirty="0"/>
              <a:t> un bon </a:t>
            </a:r>
            <a:r>
              <a:rPr lang="en-US" dirty="0" err="1"/>
              <a:t>repas</a:t>
            </a:r>
            <a:r>
              <a:rPr lang="en-US" dirty="0"/>
              <a:t>.</a:t>
            </a:r>
          </a:p>
          <a:p>
            <a:pPr algn="just"/>
            <a:r>
              <a:rPr lang="en-US" dirty="0">
                <a:effectLst/>
              </a:rPr>
              <a:t>b) Ce </a:t>
            </a:r>
            <a:r>
              <a:rPr lang="en-US" dirty="0" err="1">
                <a:effectLst/>
              </a:rPr>
              <a:t>repas</a:t>
            </a:r>
            <a:r>
              <a:rPr lang="en-US" dirty="0">
                <a:effectLst/>
              </a:rPr>
              <a:t> </a:t>
            </a:r>
            <a:r>
              <a:rPr lang="en-US" dirty="0" err="1">
                <a:effectLst/>
              </a:rPr>
              <a:t>est</a:t>
            </a:r>
            <a:r>
              <a:rPr lang="en-US" dirty="0">
                <a:effectLst/>
              </a:rPr>
              <a:t> </a:t>
            </a:r>
            <a:r>
              <a:rPr lang="en-US" dirty="0" err="1">
                <a:effectLst/>
              </a:rPr>
              <a:t>divin</a:t>
            </a:r>
            <a:r>
              <a:rPr lang="en-US" dirty="0">
                <a:effectLst/>
              </a:rPr>
              <a:t> !</a:t>
            </a:r>
          </a:p>
          <a:p>
            <a:pPr algn="just"/>
            <a:r>
              <a:rPr lang="en-US" dirty="0">
                <a:effectLst/>
              </a:rPr>
              <a:t>d) </a:t>
            </a:r>
            <a:r>
              <a:rPr lang="en-US" dirty="0" err="1">
                <a:effectLst/>
              </a:rPr>
              <a:t>Ces</a:t>
            </a:r>
            <a:r>
              <a:rPr lang="en-US" dirty="0"/>
              <a:t> </a:t>
            </a:r>
            <a:r>
              <a:rPr lang="en-US" dirty="0" err="1"/>
              <a:t>poulets</a:t>
            </a:r>
            <a:r>
              <a:rPr lang="en-US" dirty="0"/>
              <a:t>, </a:t>
            </a:r>
            <a:r>
              <a:rPr lang="en-US" dirty="0" err="1"/>
              <a:t>ces</a:t>
            </a:r>
            <a:r>
              <a:rPr lang="en-US" dirty="0"/>
              <a:t> </a:t>
            </a:r>
            <a:r>
              <a:rPr lang="en-US" dirty="0" err="1"/>
              <a:t>légumes</a:t>
            </a:r>
            <a:r>
              <a:rPr lang="en-US" dirty="0"/>
              <a:t>, </a:t>
            </a:r>
            <a:r>
              <a:rPr lang="en-US" dirty="0" err="1"/>
              <a:t>ces</a:t>
            </a:r>
            <a:r>
              <a:rPr lang="en-US" dirty="0"/>
              <a:t> pâtes et </a:t>
            </a:r>
            <a:r>
              <a:rPr lang="en-US" dirty="0" err="1"/>
              <a:t>ce</a:t>
            </a:r>
            <a:r>
              <a:rPr lang="en-US" dirty="0"/>
              <a:t> vin </a:t>
            </a:r>
            <a:r>
              <a:rPr lang="en-US" dirty="0" err="1"/>
              <a:t>sont</a:t>
            </a:r>
            <a:r>
              <a:rPr lang="en-US" dirty="0"/>
              <a:t> </a:t>
            </a:r>
            <a:r>
              <a:rPr lang="en-US" dirty="0" err="1"/>
              <a:t>tous</a:t>
            </a:r>
            <a:r>
              <a:rPr lang="en-US" dirty="0"/>
              <a:t> </a:t>
            </a:r>
            <a:r>
              <a:rPr lang="en-US" dirty="0" err="1"/>
              <a:t>excellents</a:t>
            </a:r>
            <a:r>
              <a:rPr lang="en-US" dirty="0"/>
              <a:t>.</a:t>
            </a:r>
          </a:p>
          <a:p>
            <a:pPr algn="just"/>
            <a:r>
              <a:rPr lang="en-US" dirty="0"/>
              <a:t>Dans </a:t>
            </a:r>
            <a:r>
              <a:rPr lang="en-US" dirty="0" err="1"/>
              <a:t>ces</a:t>
            </a:r>
            <a:r>
              <a:rPr lang="en-US" dirty="0"/>
              <a:t> trois </a:t>
            </a:r>
            <a:r>
              <a:rPr lang="en-US" dirty="0" err="1"/>
              <a:t>exemples</a:t>
            </a:r>
            <a:r>
              <a:rPr lang="en-US" dirty="0"/>
              <a:t>, la manière de </a:t>
            </a:r>
            <a:r>
              <a:rPr lang="en-US" dirty="0" err="1"/>
              <a:t>communiquer</a:t>
            </a:r>
            <a:r>
              <a:rPr lang="en-US" dirty="0"/>
              <a:t> </a:t>
            </a:r>
            <a:r>
              <a:rPr lang="en-US" dirty="0" err="1"/>
              <a:t>l’idée</a:t>
            </a:r>
            <a:r>
              <a:rPr lang="en-US" dirty="0"/>
              <a:t> que le </a:t>
            </a:r>
            <a:r>
              <a:rPr lang="en-US" dirty="0" err="1"/>
              <a:t>repas</a:t>
            </a:r>
            <a:r>
              <a:rPr lang="en-US" dirty="0"/>
              <a:t> </a:t>
            </a:r>
            <a:r>
              <a:rPr lang="en-US" dirty="0" err="1"/>
              <a:t>est</a:t>
            </a:r>
            <a:r>
              <a:rPr lang="en-US" dirty="0"/>
              <a:t> bon </a:t>
            </a:r>
            <a:r>
              <a:rPr lang="en-US" dirty="0" err="1"/>
              <a:t>n’est</a:t>
            </a:r>
            <a:r>
              <a:rPr lang="en-US" dirty="0"/>
              <a:t> pas la </a:t>
            </a:r>
            <a:r>
              <a:rPr lang="en-US" dirty="0" err="1"/>
              <a:t>même</a:t>
            </a:r>
            <a:r>
              <a:rPr lang="en-US" dirty="0"/>
              <a:t>. </a:t>
            </a:r>
          </a:p>
          <a:p>
            <a:pPr algn="just"/>
            <a:r>
              <a:rPr lang="en-US" dirty="0" err="1">
                <a:effectLst/>
              </a:rPr>
              <a:t>Exemple</a:t>
            </a:r>
            <a:r>
              <a:rPr lang="en-US" dirty="0">
                <a:effectLst/>
              </a:rPr>
              <a:t> </a:t>
            </a:r>
            <a:r>
              <a:rPr lang="en-US" dirty="0" err="1">
                <a:effectLst/>
              </a:rPr>
              <a:t>d’explication</a:t>
            </a:r>
            <a:r>
              <a:rPr lang="en-US" dirty="0"/>
              <a:t> pour le </a:t>
            </a:r>
            <a:r>
              <a:rPr lang="en-US" dirty="0" err="1"/>
              <a:t>cours</a:t>
            </a:r>
            <a:r>
              <a:rPr lang="en-US" dirty="0"/>
              <a:t> de </a:t>
            </a:r>
            <a:r>
              <a:rPr lang="en-US" dirty="0" err="1"/>
              <a:t>français</a:t>
            </a:r>
            <a:r>
              <a:rPr lang="en-US" dirty="0"/>
              <a:t> </a:t>
            </a:r>
            <a:r>
              <a:rPr lang="en-US" dirty="0" err="1"/>
              <a:t>tiré</a:t>
            </a:r>
            <a:r>
              <a:rPr lang="en-US" dirty="0"/>
              <a:t> de </a:t>
            </a:r>
            <a:r>
              <a:rPr lang="en-US" dirty="0" err="1"/>
              <a:t>l’exemple</a:t>
            </a:r>
            <a:r>
              <a:rPr lang="en-US" dirty="0"/>
              <a:t> b : </a:t>
            </a:r>
          </a:p>
          <a:p>
            <a:pPr marL="457200" indent="-457200" algn="just">
              <a:buAutoNum type="alphaLcParenR"/>
            </a:pPr>
            <a:r>
              <a:rPr lang="en-US" b="1" u="sng" dirty="0"/>
              <a:t>Le point </a:t>
            </a:r>
            <a:r>
              <a:rPr lang="en-US" b="1" u="sng" dirty="0" err="1"/>
              <a:t>d’exclamation</a:t>
            </a:r>
            <a:r>
              <a:rPr lang="en-US" b="1" u="sng" dirty="0"/>
              <a:t> </a:t>
            </a:r>
            <a:r>
              <a:rPr lang="en-US" dirty="0"/>
              <a:t>et </a:t>
            </a:r>
            <a:r>
              <a:rPr lang="en-US" b="1" u="sng" dirty="0" err="1"/>
              <a:t>l’hyberbole</a:t>
            </a:r>
            <a:r>
              <a:rPr lang="en-US" dirty="0"/>
              <a:t> (</a:t>
            </a:r>
            <a:r>
              <a:rPr lang="fr-CA" sz="2400" dirty="0">
                <a:effectLst/>
                <a:ea typeface="Times New Roman" panose="02020603050405020304" pitchFamily="18" charset="0"/>
              </a:rPr>
              <a:t>« divin ») montrent</a:t>
            </a:r>
            <a:r>
              <a:rPr lang="fr-CA" dirty="0">
                <a:ea typeface="Times New Roman" panose="02020603050405020304" pitchFamily="18" charset="0"/>
              </a:rPr>
              <a:t> tous les deux à quel point le personnage apprécie le repas.</a:t>
            </a:r>
            <a:r>
              <a:rPr lang="fr-CA" sz="2400" dirty="0">
                <a:effectLst/>
                <a:ea typeface="Times New Roman" panose="02020603050405020304" pitchFamily="18" charset="0"/>
              </a:rPr>
              <a:t> </a:t>
            </a:r>
          </a:p>
          <a:p>
            <a:pPr algn="just"/>
            <a:r>
              <a:rPr lang="fr-CA" dirty="0"/>
              <a:t>Dans cette explication, je fais référence à deux procédés d’écriture et j’utilise ces procédés d’écriture pour expliquer ce qui se passe dans le texte (l’effet). C’est ce que vous devrez faire </a:t>
            </a:r>
            <a:r>
              <a:rPr lang="fr-CA" b="1" u="sng" dirty="0"/>
              <a:t>au moins 6 fois dans votre rédaction finale </a:t>
            </a:r>
            <a:r>
              <a:rPr lang="fr-CA" dirty="0"/>
              <a:t>! Dans les prochaines diapositives : je vous présente tous les procédés d’écriture que vous pouvez utiliser, avec leur effet.</a:t>
            </a:r>
            <a:endParaRPr lang="en-US" dirty="0">
              <a:effectLst/>
            </a:endParaRPr>
          </a:p>
          <a:p>
            <a:pPr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852622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d’écriture (1)</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119322" y="2177170"/>
            <a:ext cx="10662968" cy="4726745"/>
          </a:xfrm>
        </p:spPr>
        <p:txBody>
          <a:bodyPr anchor="ctr">
            <a:normAutofit fontScale="92500" lnSpcReduction="20000"/>
          </a:bodyPr>
          <a:lstStyle/>
          <a:p>
            <a:pPr marL="0" indent="0" algn="just">
              <a:spcAft>
                <a:spcPts val="600"/>
              </a:spcAft>
              <a:buNone/>
            </a:pPr>
            <a:r>
              <a:rPr lang="fr-CA" sz="1800" b="1" i="1" dirty="0">
                <a:effectLst/>
                <a:latin typeface="Tahoma" panose="020B0604030504040204" pitchFamily="34" charset="0"/>
              </a:rPr>
              <a:t>a) La ponctuation : </a:t>
            </a:r>
            <a:endParaRPr lang="fr-CA" sz="1800" b="1" dirty="0">
              <a:effectLst/>
              <a:latin typeface="Tahoma" panose="020B0604030504040204" pitchFamily="34" charset="0"/>
            </a:endParaRPr>
          </a:p>
          <a:p>
            <a:pPr marL="0" indent="0" algn="just">
              <a:spcAft>
                <a:spcPts val="600"/>
              </a:spcAft>
              <a:buNone/>
            </a:pPr>
            <a:r>
              <a:rPr lang="fr-CA" sz="1800" dirty="0">
                <a:effectLst/>
                <a:latin typeface="Tahoma" panose="020B0604030504040204" pitchFamily="34" charset="0"/>
                <a:ea typeface="Times New Roman" panose="02020603050405020304" pitchFamily="18" charset="0"/>
                <a:cs typeface="Tahoma" panose="020B0604030504040204" pitchFamily="34" charset="0"/>
                <a:sym typeface="Wingdings" panose="05000000000000000000" pitchFamily="2" charset="2"/>
              </a:rPr>
              <a:t></a:t>
            </a:r>
            <a:r>
              <a:rPr lang="fr-CA" sz="1800" dirty="0">
                <a:effectLst/>
                <a:latin typeface="Tahoma" panose="020B0604030504040204" pitchFamily="34" charset="0"/>
                <a:ea typeface="Times New Roman" panose="02020603050405020304" pitchFamily="18" charset="0"/>
              </a:rPr>
              <a:t> </a:t>
            </a:r>
            <a:r>
              <a:rPr lang="fr-CA" sz="1800" u="sng" dirty="0">
                <a:effectLst/>
                <a:latin typeface="Tahoma" panose="020B0604030504040204" pitchFamily="34" charset="0"/>
                <a:ea typeface="Times New Roman" panose="02020603050405020304" pitchFamily="18" charset="0"/>
              </a:rPr>
              <a:t>Le point d’interrogation</a:t>
            </a:r>
            <a:r>
              <a:rPr lang="fr-CA" sz="1800" dirty="0">
                <a:effectLst/>
                <a:latin typeface="Tahoma" panose="020B0604030504040204" pitchFamily="34" charset="0"/>
                <a:ea typeface="Times New Roman" panose="02020603050405020304" pitchFamily="18" charset="0"/>
              </a:rPr>
              <a:t> : s’il n’indique souvent qu’une simple question, il peut aussi parfois indiquer la confusion, le questionnement, l’angoisse.</a:t>
            </a:r>
            <a:endParaRPr lang="fr-CA" sz="1800" dirty="0">
              <a:effectLst/>
              <a:latin typeface="Times New Roman" panose="02020603050405020304" pitchFamily="18" charset="0"/>
              <a:ea typeface="Times New Roman" panose="02020603050405020304" pitchFamily="18" charset="0"/>
            </a:endParaRPr>
          </a:p>
          <a:p>
            <a:pPr marL="0" indent="0" algn="just">
              <a:spcAft>
                <a:spcPts val="600"/>
              </a:spcAft>
              <a:buNone/>
            </a:pPr>
            <a:r>
              <a:rPr lang="fr-CA" sz="1800" dirty="0">
                <a:effectLst/>
                <a:latin typeface="Tahoma" panose="020B0604030504040204" pitchFamily="34" charset="0"/>
                <a:ea typeface="Times New Roman" panose="02020603050405020304" pitchFamily="18" charset="0"/>
                <a:cs typeface="Tahoma" panose="020B0604030504040204" pitchFamily="34" charset="0"/>
                <a:sym typeface="Wingdings" panose="05000000000000000000" pitchFamily="2" charset="2"/>
              </a:rPr>
              <a:t></a:t>
            </a:r>
            <a:r>
              <a:rPr lang="fr-CA" sz="1800" dirty="0">
                <a:effectLst/>
                <a:latin typeface="Tahoma" panose="020B0604030504040204" pitchFamily="34" charset="0"/>
                <a:ea typeface="Times New Roman" panose="02020603050405020304" pitchFamily="18" charset="0"/>
              </a:rPr>
              <a:t> </a:t>
            </a:r>
            <a:r>
              <a:rPr lang="fr-CA" sz="1800" u="sng" dirty="0">
                <a:effectLst/>
                <a:latin typeface="Tahoma" panose="020B0604030504040204" pitchFamily="34" charset="0"/>
                <a:ea typeface="Times New Roman" panose="02020603050405020304" pitchFamily="18" charset="0"/>
              </a:rPr>
              <a:t>Le point d’exclamation</a:t>
            </a:r>
            <a:r>
              <a:rPr lang="fr-CA" sz="1800" dirty="0">
                <a:effectLst/>
                <a:latin typeface="Tahoma" panose="020B0604030504040204" pitchFamily="34" charset="0"/>
                <a:ea typeface="Times New Roman" panose="02020603050405020304" pitchFamily="18" charset="0"/>
              </a:rPr>
              <a:t> : il peut renforcer le caractère émotif d’une affirmation. Selon le contexte, il peut souligner une grande joie, une violente colère, un cuisant désespoir, etc.</a:t>
            </a:r>
            <a:endParaRPr lang="fr-CA" sz="1800" dirty="0">
              <a:effectLst/>
              <a:latin typeface="Times New Roman" panose="02020603050405020304" pitchFamily="18" charset="0"/>
              <a:ea typeface="Times New Roman" panose="02020603050405020304" pitchFamily="18" charset="0"/>
            </a:endParaRPr>
          </a:p>
          <a:p>
            <a:pPr marL="0" indent="0" algn="just">
              <a:buNone/>
            </a:pPr>
            <a:r>
              <a:rPr lang="fr-CA" sz="1800" dirty="0">
                <a:effectLst/>
                <a:latin typeface="Tahoma" panose="020B0604030504040204" pitchFamily="34" charset="0"/>
                <a:ea typeface="Times New Roman" panose="02020603050405020304" pitchFamily="18" charset="0"/>
                <a:cs typeface="Tahoma" panose="020B0604030504040204" pitchFamily="34" charset="0"/>
                <a:sym typeface="Wingdings" panose="05000000000000000000" pitchFamily="2" charset="2"/>
              </a:rPr>
              <a:t></a:t>
            </a:r>
            <a:r>
              <a:rPr lang="fr-CA" sz="1800" dirty="0">
                <a:effectLst/>
                <a:latin typeface="Tahoma" panose="020B0604030504040204" pitchFamily="34" charset="0"/>
                <a:ea typeface="Times New Roman" panose="02020603050405020304" pitchFamily="18" charset="0"/>
              </a:rPr>
              <a:t> </a:t>
            </a:r>
            <a:r>
              <a:rPr lang="fr-CA" sz="1800" u="sng" dirty="0">
                <a:effectLst/>
                <a:latin typeface="Tahoma" panose="020B0604030504040204" pitchFamily="34" charset="0"/>
                <a:ea typeface="Times New Roman" panose="02020603050405020304" pitchFamily="18" charset="0"/>
              </a:rPr>
              <a:t>Les points de suspension</a:t>
            </a:r>
            <a:r>
              <a:rPr lang="fr-CA" sz="1800" dirty="0">
                <a:effectLst/>
                <a:latin typeface="Tahoma" panose="020B0604030504040204" pitchFamily="34" charset="0"/>
                <a:ea typeface="Times New Roman" panose="02020603050405020304" pitchFamily="18" charset="0"/>
              </a:rPr>
              <a:t> : ils laissent entendre que la pensée est inachevée. Ils peuvent indiquer une hésitation, la confusion, l’ignorance ou le refus de révéler quelque chose.</a:t>
            </a:r>
            <a:endParaRPr lang="fr-CA" sz="1800" dirty="0">
              <a:effectLst/>
              <a:latin typeface="Times New Roman" panose="02020603050405020304" pitchFamily="18" charset="0"/>
              <a:ea typeface="Times New Roman" panose="02020603050405020304" pitchFamily="18" charset="0"/>
            </a:endParaRPr>
          </a:p>
          <a:p>
            <a:pPr marL="0" indent="0" algn="just">
              <a:buNone/>
            </a:pPr>
            <a:r>
              <a:rPr lang="fr-CA" sz="1800" dirty="0">
                <a:effectLst/>
                <a:latin typeface="Tahoma" panose="020B0604030504040204" pitchFamily="34" charset="0"/>
                <a:ea typeface="Times New Roman" panose="02020603050405020304" pitchFamily="18" charset="0"/>
              </a:rPr>
              <a:t> </a:t>
            </a:r>
            <a:endParaRPr lang="fr-CA" sz="1800" dirty="0">
              <a:effectLst/>
              <a:latin typeface="Times New Roman" panose="02020603050405020304" pitchFamily="18" charset="0"/>
              <a:ea typeface="Times New Roman" panose="02020603050405020304" pitchFamily="18" charset="0"/>
            </a:endParaRPr>
          </a:p>
          <a:p>
            <a:pPr marL="0" indent="0" algn="just">
              <a:spcAft>
                <a:spcPts val="600"/>
              </a:spcAft>
              <a:buNone/>
            </a:pPr>
            <a:r>
              <a:rPr lang="fr-CA" sz="1800" b="1" i="1" dirty="0">
                <a:effectLst/>
                <a:latin typeface="Tahoma" panose="020B0604030504040204" pitchFamily="34" charset="0"/>
                <a:ea typeface="Times New Roman" panose="02020603050405020304" pitchFamily="18" charset="0"/>
                <a:cs typeface="Tahoma" panose="020B0604030504040204" pitchFamily="34" charset="0"/>
              </a:rPr>
              <a:t>b) Le champ lexical</a:t>
            </a:r>
            <a:r>
              <a:rPr lang="fr-CA" sz="1800" b="1" i="1" dirty="0">
                <a:effectLst/>
                <a:latin typeface="Tahoma" panose="020B0604030504040204" pitchFamily="34" charset="0"/>
                <a:ea typeface="Times New Roman" panose="02020603050405020304" pitchFamily="18" charset="0"/>
              </a:rPr>
              <a:t> :</a:t>
            </a:r>
            <a:endParaRPr lang="fr-CA" sz="1800" b="1" i="1" dirty="0">
              <a:effectLst/>
              <a:latin typeface="Arial" panose="020B0604020202020204" pitchFamily="34" charset="0"/>
              <a:ea typeface="Times New Roman" panose="02020603050405020304" pitchFamily="18" charset="0"/>
            </a:endParaRPr>
          </a:p>
          <a:p>
            <a:pPr algn="just"/>
            <a:r>
              <a:rPr lang="fr-CA" sz="1800" dirty="0">
                <a:effectLst/>
                <a:latin typeface="Tahoma" panose="020B0604030504040204" pitchFamily="34" charset="0"/>
                <a:ea typeface="Times New Roman" panose="02020603050405020304" pitchFamily="18" charset="0"/>
              </a:rPr>
              <a:t>Il peut être révélateur d’un thème, d’une idée importante que l’autrice ou l’auteur veut souligner ou de ce que ressent un personnage (champ lexical de l’amour, du dégoût, de la nature, de la mort, du désespoir, etc.).</a:t>
            </a:r>
          </a:p>
          <a:p>
            <a:pPr marL="0" indent="0" algn="just">
              <a:buNone/>
            </a:pPr>
            <a:r>
              <a:rPr lang="fr-CA" sz="1800" dirty="0">
                <a:latin typeface="Tahoma" panose="020B0604030504040204" pitchFamily="34" charset="0"/>
                <a:ea typeface="Times New Roman" panose="02020603050405020304" pitchFamily="18" charset="0"/>
              </a:rPr>
              <a:t>Exemple de citation : « Antony regarda la pourriture rongé le cadavre de son ami Jacques. Il ne pouvait s’empêcher de trouver cette image macabre et funeste »</a:t>
            </a:r>
            <a:endParaRPr lang="fr-CA" sz="1800" dirty="0">
              <a:effectLst/>
              <a:latin typeface="Tahoma" panose="020B0604030504040204" pitchFamily="34" charset="0"/>
              <a:ea typeface="Times New Roman" panose="02020603050405020304" pitchFamily="18" charset="0"/>
            </a:endParaRPr>
          </a:p>
          <a:p>
            <a:pPr marL="0" indent="0" algn="just">
              <a:buNone/>
            </a:pPr>
            <a:r>
              <a:rPr lang="fr-CA" sz="1800" dirty="0">
                <a:latin typeface="Tahoma" panose="020B0604030504040204" pitchFamily="34" charset="0"/>
                <a:ea typeface="Times New Roman" panose="02020603050405020304" pitchFamily="18" charset="0"/>
              </a:rPr>
              <a:t>Exemple d’explication : Les mots « pourriture », « macabre », « funeste » et « cadavre » renvoient au champ lexical de la mort.</a:t>
            </a:r>
            <a:endParaRPr lang="fr-CA" sz="1800" dirty="0">
              <a:effectLst/>
              <a:latin typeface="Times New Roman" panose="02020603050405020304" pitchFamily="18" charset="0"/>
              <a:ea typeface="Times New Roman" panose="02020603050405020304" pitchFamily="18" charset="0"/>
            </a:endParaRPr>
          </a:p>
          <a:p>
            <a:pPr marL="0" indent="0">
              <a:buNone/>
            </a:pPr>
            <a:endParaRPr lang="fr-CA" sz="1500" dirty="0"/>
          </a:p>
        </p:txBody>
      </p:sp>
    </p:spTree>
    <p:extLst>
      <p:ext uri="{BB962C8B-B14F-4D97-AF65-F5344CB8AC3E}">
        <p14:creationId xmlns:p14="http://schemas.microsoft.com/office/powerpoint/2010/main" val="3951011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d’écriture (2)</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119322" y="2378076"/>
            <a:ext cx="10662968" cy="4728306"/>
          </a:xfrm>
        </p:spPr>
        <p:txBody>
          <a:bodyPr anchor="ctr">
            <a:normAutofit fontScale="92500" lnSpcReduction="10000"/>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cs typeface="Tahoma" panose="020B0604030504040204" pitchFamily="34" charset="0"/>
              </a:rPr>
              <a:t>c</a:t>
            </a:r>
            <a:r>
              <a:rPr lang="fr-CA" sz="1800" b="1" i="1" dirty="0">
                <a:effectLst/>
                <a:latin typeface="Tahoma" panose="020B0604030504040204" pitchFamily="34" charset="0"/>
                <a:ea typeface="Times New Roman" panose="02020603050405020304" pitchFamily="18" charset="0"/>
                <a:cs typeface="Tahoma" panose="020B0604030504040204" pitchFamily="34" charset="0"/>
              </a:rPr>
              <a:t>) Les niveaux de langue</a:t>
            </a:r>
            <a:r>
              <a:rPr lang="fr-CA" sz="1800" b="1" i="1" dirty="0">
                <a:effectLst/>
                <a:latin typeface="Tahoma" panose="020B0604030504040204" pitchFamily="34" charset="0"/>
                <a:ea typeface="Times New Roman" panose="02020603050405020304" pitchFamily="18" charset="0"/>
              </a:rPr>
              <a:t> </a:t>
            </a:r>
            <a:r>
              <a:rPr lang="fr-CA" sz="1800" i="1" dirty="0">
                <a:effectLst/>
                <a:latin typeface="Tahoma" panose="020B0604030504040204" pitchFamily="34" charset="0"/>
                <a:ea typeface="Times New Roman" panose="02020603050405020304" pitchFamily="18" charset="0"/>
              </a:rPr>
              <a:t>:</a:t>
            </a:r>
            <a:r>
              <a:rPr lang="fr-CA" sz="1800" i="1" dirty="0">
                <a:solidFill>
                  <a:srgbClr val="000000"/>
                </a:solidFill>
                <a:effectLst/>
                <a:latin typeface="Tahoma" panose="020B0604030504040204" pitchFamily="34" charset="0"/>
                <a:ea typeface="Times New Roman" panose="02020603050405020304" pitchFamily="18" charset="0"/>
              </a:rPr>
              <a:t> </a:t>
            </a:r>
            <a:r>
              <a:rPr lang="fr-CA" sz="1800" dirty="0">
                <a:solidFill>
                  <a:srgbClr val="000000"/>
                </a:solidFill>
                <a:effectLst/>
                <a:latin typeface="Tahoma" panose="020B0604030504040204" pitchFamily="34" charset="0"/>
                <a:ea typeface="Times New Roman" panose="02020603050405020304" pitchFamily="18" charset="0"/>
              </a:rPr>
              <a:t>Les niveaux de langue utilisés peuvent révéler la classe sociale à laquelle appartiennent les personnages. Ils varient en fonction de l’effet que l’auteur veut créer.</a:t>
            </a:r>
            <a:r>
              <a:rPr lang="fr-CA" sz="1800" b="1" i="1" dirty="0">
                <a:effectLst/>
                <a:latin typeface="Tahoma" panose="020B0604030504040204" pitchFamily="34" charset="0"/>
                <a:ea typeface="Times New Roman" panose="02020603050405020304" pitchFamily="18" charset="0"/>
                <a:cs typeface="Tahoma" panose="020B0604030504040204" pitchFamily="34" charset="0"/>
              </a:rPr>
              <a:t> </a:t>
            </a:r>
            <a:endParaRPr lang="fr-CA" sz="1500" dirty="0"/>
          </a:p>
          <a:p>
            <a:pPr marL="0" indent="0" algn="just">
              <a:spcAft>
                <a:spcPts val="600"/>
              </a:spcAft>
              <a:buNone/>
            </a:pPr>
            <a:r>
              <a:rPr lang="fr-CA" sz="1800" dirty="0">
                <a:effectLst/>
                <a:latin typeface="Tahoma" panose="020B0604030504040204" pitchFamily="34" charset="0"/>
                <a:ea typeface="Times New Roman" panose="02020603050405020304" pitchFamily="18" charset="0"/>
                <a:cs typeface="Tahoma" panose="020B0604030504040204" pitchFamily="34" charset="0"/>
                <a:sym typeface="Wingdings" panose="05000000000000000000" pitchFamily="2" charset="2"/>
              </a:rPr>
              <a:t></a:t>
            </a:r>
            <a:r>
              <a:rPr lang="fr-CA" sz="1800" dirty="0">
                <a:solidFill>
                  <a:srgbClr val="000000"/>
                </a:solidFill>
                <a:effectLst/>
                <a:latin typeface="Tahoma" panose="020B0604030504040204" pitchFamily="34" charset="0"/>
                <a:ea typeface="Times New Roman" panose="02020603050405020304" pitchFamily="18" charset="0"/>
              </a:rPr>
              <a:t> </a:t>
            </a:r>
            <a:r>
              <a:rPr lang="fr-CA" sz="1800" u="sng" dirty="0">
                <a:solidFill>
                  <a:srgbClr val="000000"/>
                </a:solidFill>
                <a:effectLst/>
                <a:latin typeface="Tahoma" panose="020B0604030504040204" pitchFamily="34" charset="0"/>
                <a:ea typeface="Times New Roman" panose="02020603050405020304" pitchFamily="18" charset="0"/>
              </a:rPr>
              <a:t>Niveau littéraire</a:t>
            </a:r>
            <a:r>
              <a:rPr lang="fr-CA" sz="1800" dirty="0">
                <a:solidFill>
                  <a:srgbClr val="000000"/>
                </a:solidFill>
                <a:effectLst/>
                <a:latin typeface="Tahoma" panose="020B0604030504040204" pitchFamily="34" charset="0"/>
                <a:ea typeface="Times New Roman" panose="02020603050405020304" pitchFamily="18" charset="0"/>
              </a:rPr>
              <a:t> (soutenu) : C’est le niveau de langue qui est utilisé dans la plupart des poèmes et des textes littéraires. On y trouve souvent des temps de verbes peu ou pas utilisés à l’oral (passé simple, imparfait du subjonctif), un vocabulaire riche et recherché, des tournures de phrases élégantes, des figures de style.</a:t>
            </a:r>
            <a:endParaRPr lang="fr-CA" sz="1800" dirty="0">
              <a:effectLst/>
              <a:latin typeface="Times New Roman" panose="02020603050405020304" pitchFamily="18" charset="0"/>
              <a:ea typeface="Times New Roman" panose="02020603050405020304" pitchFamily="18" charset="0"/>
            </a:endParaRPr>
          </a:p>
          <a:p>
            <a:pPr marL="0" indent="0" algn="just">
              <a:spcAft>
                <a:spcPts val="600"/>
              </a:spcAft>
              <a:buNone/>
            </a:pPr>
            <a:r>
              <a:rPr lang="fr-CA" sz="1800" dirty="0">
                <a:effectLst/>
                <a:latin typeface="Tahoma" panose="020B0604030504040204" pitchFamily="34" charset="0"/>
                <a:ea typeface="Times New Roman" panose="02020603050405020304" pitchFamily="18" charset="0"/>
                <a:cs typeface="Tahoma" panose="020B0604030504040204" pitchFamily="34" charset="0"/>
                <a:sym typeface="Wingdings" panose="05000000000000000000" pitchFamily="2" charset="2"/>
              </a:rPr>
              <a:t></a:t>
            </a:r>
            <a:r>
              <a:rPr lang="fr-CA" sz="1800" dirty="0">
                <a:solidFill>
                  <a:srgbClr val="000000"/>
                </a:solidFill>
                <a:effectLst/>
                <a:latin typeface="Tahoma" panose="020B0604030504040204" pitchFamily="34" charset="0"/>
                <a:ea typeface="Times New Roman" panose="02020603050405020304" pitchFamily="18" charset="0"/>
              </a:rPr>
              <a:t> </a:t>
            </a:r>
            <a:r>
              <a:rPr lang="fr-CA" sz="1800" u="sng" dirty="0">
                <a:solidFill>
                  <a:srgbClr val="000000"/>
                </a:solidFill>
                <a:effectLst/>
                <a:latin typeface="Tahoma" panose="020B0604030504040204" pitchFamily="34" charset="0"/>
                <a:ea typeface="Times New Roman" panose="02020603050405020304" pitchFamily="18" charset="0"/>
              </a:rPr>
              <a:t>Niveau correct</a:t>
            </a:r>
            <a:r>
              <a:rPr lang="fr-CA" sz="1800" dirty="0">
                <a:solidFill>
                  <a:srgbClr val="000000"/>
                </a:solidFill>
                <a:effectLst/>
                <a:latin typeface="Tahoma" panose="020B0604030504040204" pitchFamily="34" charset="0"/>
                <a:ea typeface="Times New Roman" panose="02020603050405020304" pitchFamily="18" charset="0"/>
              </a:rPr>
              <a:t> (standard, neutre) : C’est celui qu’on retrouve dans les magazines, les journaux, les travaux scolaires. Il s’agit d’un français qui respecte les règles grammaticales et syntaxiques et qui utilise un vocabulaire précis mais courant.</a:t>
            </a:r>
            <a:endParaRPr lang="fr-CA" sz="1800" dirty="0">
              <a:effectLst/>
              <a:latin typeface="Times New Roman" panose="02020603050405020304" pitchFamily="18" charset="0"/>
              <a:ea typeface="Times New Roman" panose="02020603050405020304" pitchFamily="18" charset="0"/>
            </a:endParaRPr>
          </a:p>
          <a:p>
            <a:pPr marL="0" indent="0" algn="just">
              <a:spcAft>
                <a:spcPts val="600"/>
              </a:spcAft>
              <a:buNone/>
            </a:pPr>
            <a:r>
              <a:rPr lang="fr-CA" sz="1800" dirty="0">
                <a:effectLst/>
                <a:latin typeface="Tahoma" panose="020B0604030504040204" pitchFamily="34" charset="0"/>
                <a:ea typeface="Times New Roman" panose="02020603050405020304" pitchFamily="18" charset="0"/>
                <a:cs typeface="Tahoma" panose="020B0604030504040204" pitchFamily="34" charset="0"/>
                <a:sym typeface="Wingdings" panose="05000000000000000000" pitchFamily="2" charset="2"/>
              </a:rPr>
              <a:t></a:t>
            </a:r>
            <a:r>
              <a:rPr lang="fr-CA" sz="1800" dirty="0">
                <a:solidFill>
                  <a:srgbClr val="000000"/>
                </a:solidFill>
                <a:effectLst/>
                <a:latin typeface="Tahoma" panose="020B0604030504040204" pitchFamily="34" charset="0"/>
                <a:ea typeface="Times New Roman" panose="02020603050405020304" pitchFamily="18" charset="0"/>
              </a:rPr>
              <a:t> </a:t>
            </a:r>
            <a:r>
              <a:rPr lang="fr-CA" sz="1800" u="sng" dirty="0">
                <a:solidFill>
                  <a:srgbClr val="000000"/>
                </a:solidFill>
                <a:effectLst/>
                <a:latin typeface="Tahoma" panose="020B0604030504040204" pitchFamily="34" charset="0"/>
                <a:ea typeface="Times New Roman" panose="02020603050405020304" pitchFamily="18" charset="0"/>
              </a:rPr>
              <a:t>Niveau familier</a:t>
            </a:r>
            <a:r>
              <a:rPr lang="fr-CA" sz="1800" dirty="0">
                <a:solidFill>
                  <a:srgbClr val="000000"/>
                </a:solidFill>
                <a:effectLst/>
                <a:latin typeface="Tahoma" panose="020B0604030504040204" pitchFamily="34" charset="0"/>
                <a:ea typeface="Times New Roman" panose="02020603050405020304" pitchFamily="18" charset="0"/>
              </a:rPr>
              <a:t> : C’est celui qu’on utilise généralement dans une conversation entre amis. Le registre familier est moins soigné que les précédents. Son vocabulaire est souvent imprécis ; un même mot, par exemple « monde » ou « affaires », peut désigner mille choses. Dans un discours, il peut être reconnu par l’escamotage de la négation et par l’effacement ou le remplacement de certains sons.</a:t>
            </a:r>
            <a:endParaRPr lang="fr-CA" sz="1800" dirty="0">
              <a:effectLst/>
              <a:latin typeface="Times New Roman" panose="02020603050405020304" pitchFamily="18" charset="0"/>
              <a:ea typeface="Times New Roman" panose="02020603050405020304" pitchFamily="18" charset="0"/>
            </a:endParaRPr>
          </a:p>
          <a:p>
            <a:pPr marL="0" indent="0" algn="just">
              <a:buNone/>
            </a:pPr>
            <a:r>
              <a:rPr lang="fr-CA" sz="1800" dirty="0">
                <a:effectLst/>
                <a:latin typeface="Tahoma" panose="020B0604030504040204" pitchFamily="34" charset="0"/>
                <a:ea typeface="Times New Roman" panose="02020603050405020304" pitchFamily="18" charset="0"/>
                <a:cs typeface="Tahoma" panose="020B0604030504040204" pitchFamily="34" charset="0"/>
                <a:sym typeface="Wingdings" panose="05000000000000000000" pitchFamily="2" charset="2"/>
              </a:rPr>
              <a:t></a:t>
            </a:r>
            <a:r>
              <a:rPr lang="fr-CA" sz="1800" dirty="0">
                <a:solidFill>
                  <a:srgbClr val="000000"/>
                </a:solidFill>
                <a:effectLst/>
                <a:latin typeface="Tahoma" panose="020B0604030504040204" pitchFamily="34" charset="0"/>
                <a:ea typeface="Times New Roman" panose="02020603050405020304" pitchFamily="18" charset="0"/>
              </a:rPr>
              <a:t> </a:t>
            </a:r>
            <a:r>
              <a:rPr lang="fr-CA" sz="1800" u="sng" dirty="0">
                <a:solidFill>
                  <a:srgbClr val="000000"/>
                </a:solidFill>
                <a:effectLst/>
                <a:latin typeface="Tahoma" panose="020B0604030504040204" pitchFamily="34" charset="0"/>
                <a:ea typeface="Times New Roman" panose="02020603050405020304" pitchFamily="18" charset="0"/>
              </a:rPr>
              <a:t>Niveau populaire</a:t>
            </a:r>
            <a:r>
              <a:rPr lang="fr-CA" sz="1800" dirty="0">
                <a:solidFill>
                  <a:srgbClr val="000000"/>
                </a:solidFill>
                <a:effectLst/>
                <a:latin typeface="Tahoma" panose="020B0604030504040204" pitchFamily="34" charset="0"/>
                <a:ea typeface="Times New Roman" panose="02020603050405020304" pitchFamily="18" charset="0"/>
              </a:rPr>
              <a:t> : </a:t>
            </a:r>
            <a:r>
              <a:rPr lang="fr-CA" sz="1800" dirty="0">
                <a:effectLst/>
                <a:latin typeface="Tahoma" panose="020B0604030504040204" pitchFamily="34" charset="0"/>
                <a:ea typeface="Times New Roman" panose="02020603050405020304" pitchFamily="18" charset="0"/>
              </a:rPr>
              <a:t>Le registre populaire est le niveau de langage le plus relâché. S’il peut dénoter un manque de vocabulaire de la part de l’émetteur, il est aussi utilisé parfois pour créer un effet comique, parfois pour exprimer une grande colère ou une grande joie. Il se reconnaît par l’utilisation d’anglicismes et de régionalismes critiqués, par l’effacement, le remplacement et l’ajout de sons ainsi que par l’utilisation de mots vulgaires. Certains mots du registre populaire ne se retrouvent pas dans le dictionnaire.</a:t>
            </a:r>
            <a:endParaRPr lang="fr-CA" sz="1800" dirty="0">
              <a:effectLst/>
              <a:latin typeface="Times New Roman" panose="02020603050405020304" pitchFamily="18" charset="0"/>
              <a:ea typeface="Times New Roman" panose="02020603050405020304" pitchFamily="18" charset="0"/>
            </a:endParaRPr>
          </a:p>
          <a:p>
            <a:pPr marL="0" indent="0">
              <a:buNone/>
            </a:pPr>
            <a:endParaRPr lang="fr-CA" sz="1500" dirty="0"/>
          </a:p>
        </p:txBody>
      </p:sp>
    </p:spTree>
    <p:extLst>
      <p:ext uri="{BB962C8B-B14F-4D97-AF65-F5344CB8AC3E}">
        <p14:creationId xmlns:p14="http://schemas.microsoft.com/office/powerpoint/2010/main" val="18994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d’écriture (3)</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354272" y="2330520"/>
            <a:ext cx="8720435" cy="4361163"/>
          </a:xfrm>
        </p:spPr>
        <p:txBody>
          <a:bodyPr anchor="ctr">
            <a:normAutofit/>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cs typeface="Tahoma" panose="020B0604030504040204" pitchFamily="34" charset="0"/>
              </a:rPr>
              <a:t>d</a:t>
            </a:r>
            <a:r>
              <a:rPr lang="fr-CA" sz="1800" b="1" i="1" dirty="0">
                <a:effectLst/>
                <a:latin typeface="Tahoma" panose="020B0604030504040204" pitchFamily="34" charset="0"/>
                <a:ea typeface="Times New Roman" panose="02020603050405020304" pitchFamily="18" charset="0"/>
                <a:cs typeface="Tahoma" panose="020B0604030504040204" pitchFamily="34" charset="0"/>
              </a:rPr>
              <a:t>) La connotation</a:t>
            </a:r>
            <a:r>
              <a:rPr lang="fr-CA" sz="1800" b="1" i="1" dirty="0">
                <a:effectLst/>
                <a:latin typeface="Tahoma" panose="020B0604030504040204" pitchFamily="34" charset="0"/>
                <a:ea typeface="Times New Roman" panose="02020603050405020304" pitchFamily="18" charset="0"/>
              </a:rPr>
              <a:t> : </a:t>
            </a:r>
            <a:r>
              <a:rPr lang="fr-CA" sz="1800" dirty="0">
                <a:solidFill>
                  <a:srgbClr val="000000"/>
                </a:solidFill>
                <a:effectLst/>
                <a:latin typeface="Tahoma" panose="020B0604030504040204" pitchFamily="34" charset="0"/>
                <a:ea typeface="Times New Roman" panose="02020603050405020304" pitchFamily="18" charset="0"/>
              </a:rPr>
              <a:t>Vous pouvez mentionner la connotation particulière d’un mot, c’est-à-dire le sens implicite qui s’ajoute à son sens premier (le sens dénotatif). Par exemple, un mot en apparence neutre peut posséder une connotation péjorative ou positive selon le contexte.</a:t>
            </a:r>
            <a:endParaRPr lang="fr-CA" sz="1800" dirty="0">
              <a:effectLst/>
              <a:latin typeface="Times New Roman" panose="02020603050405020304" pitchFamily="18" charset="0"/>
              <a:ea typeface="Times New Roman" panose="02020603050405020304" pitchFamily="18" charset="0"/>
            </a:endParaRPr>
          </a:p>
          <a:p>
            <a:pPr marL="0" indent="0" algn="just">
              <a:spcAft>
                <a:spcPts val="600"/>
              </a:spcAft>
              <a:buNone/>
            </a:pPr>
            <a:r>
              <a:rPr lang="fr-CA" sz="1800" b="1" i="1" dirty="0">
                <a:latin typeface="Tahoma" panose="020B0604030504040204" pitchFamily="34" charset="0"/>
                <a:ea typeface="Times New Roman" panose="02020603050405020304" pitchFamily="18" charset="0"/>
                <a:cs typeface="Tahoma" panose="020B0604030504040204" pitchFamily="34" charset="0"/>
              </a:rPr>
              <a:t>e)</a:t>
            </a:r>
            <a:r>
              <a:rPr lang="fr-CA" sz="1800" b="1" i="1" dirty="0">
                <a:effectLst/>
                <a:latin typeface="Tahoma" panose="020B0604030504040204" pitchFamily="34" charset="0"/>
                <a:ea typeface="Times New Roman" panose="02020603050405020304" pitchFamily="18" charset="0"/>
                <a:cs typeface="Tahoma" panose="020B0604030504040204" pitchFamily="34" charset="0"/>
              </a:rPr>
              <a:t> La polysémie</a:t>
            </a:r>
            <a:r>
              <a:rPr lang="fr-CA" sz="1800" b="1" i="1" dirty="0">
                <a:effectLst/>
                <a:latin typeface="Tahoma" panose="020B0604030504040204" pitchFamily="34" charset="0"/>
                <a:ea typeface="Times New Roman" panose="02020603050405020304" pitchFamily="18" charset="0"/>
              </a:rPr>
              <a:t> : </a:t>
            </a:r>
            <a:r>
              <a:rPr lang="fr-CA" sz="1800" dirty="0">
                <a:effectLst/>
                <a:latin typeface="Tahoma" panose="020B0604030504040204" pitchFamily="34" charset="0"/>
                <a:ea typeface="Times New Roman" panose="02020603050405020304" pitchFamily="18" charset="0"/>
              </a:rPr>
              <a:t>Un auteur peut jouer sur la polysémie d’un terme, entre autres pour faire rire, pour critiquer ou alors simplement pour rendre le texte plus riche. Il peut être intéressant d’explorer les nombreux sens d’un même mot dans un contexte donné ; cela peut amener à comprendre le sens caché d’un texte.  </a:t>
            </a:r>
            <a:r>
              <a:rPr lang="fr-CA" sz="1800" dirty="0">
                <a:solidFill>
                  <a:srgbClr val="000000"/>
                </a:solidFill>
                <a:effectLst/>
                <a:latin typeface="Tahoma" panose="020B0604030504040204" pitchFamily="34" charset="0"/>
                <a:ea typeface="Times New Roman" panose="02020603050405020304" pitchFamily="18" charset="0"/>
              </a:rPr>
              <a:t> </a:t>
            </a:r>
          </a:p>
          <a:p>
            <a:pPr marL="0" indent="0" algn="just">
              <a:spcAft>
                <a:spcPts val="600"/>
              </a:spcAft>
              <a:buNone/>
            </a:pPr>
            <a:r>
              <a:rPr lang="fr-CA" sz="1800" b="1" i="1" dirty="0">
                <a:latin typeface="Tahoma" panose="020B0604030504040204" pitchFamily="34" charset="0"/>
                <a:ea typeface="Times New Roman" panose="02020603050405020304" pitchFamily="18" charset="0"/>
                <a:cs typeface="Tahoma" panose="020B0604030504040204" pitchFamily="34" charset="0"/>
              </a:rPr>
              <a:t>f)</a:t>
            </a:r>
            <a:r>
              <a:rPr lang="fr-CA" sz="1800" b="1" i="1" dirty="0">
                <a:effectLst/>
                <a:latin typeface="Tahoma" panose="020B0604030504040204" pitchFamily="34" charset="0"/>
                <a:ea typeface="Times New Roman" panose="02020603050405020304" pitchFamily="18" charset="0"/>
                <a:cs typeface="Tahoma" panose="020B0604030504040204" pitchFamily="34" charset="0"/>
              </a:rPr>
              <a:t>) L’ironie</a:t>
            </a:r>
            <a:r>
              <a:rPr lang="fr-CA" sz="1800" b="1" i="1" dirty="0">
                <a:effectLst/>
                <a:latin typeface="Tahoma" panose="020B0604030504040204" pitchFamily="34" charset="0"/>
                <a:ea typeface="Times New Roman" panose="02020603050405020304" pitchFamily="18" charset="0"/>
              </a:rPr>
              <a:t> :  </a:t>
            </a:r>
            <a:r>
              <a:rPr lang="fr-CA" sz="1800" dirty="0">
                <a:solidFill>
                  <a:srgbClr val="000000"/>
                </a:solidFill>
                <a:effectLst/>
                <a:latin typeface="Tahoma" panose="020B0604030504040204" pitchFamily="34" charset="0"/>
                <a:ea typeface="Times New Roman" panose="02020603050405020304" pitchFamily="18" charset="0"/>
              </a:rPr>
              <a:t>Il s’agit de dire quelque chose en sous-entendant autre chose. Elle vise à critiquer. Pour la déceler, il faut aller au-delà du sens premier d’une phrase et comprendre l’opinion cachée qui s’y trouve. Pour ce faire, il est important de réfléchir à l’identité du locuteur. Ses croyances, ses valeurs et ses opinions nous donnent un indice quant à savoir si ce qu’il dit est ironique ou non.</a:t>
            </a:r>
            <a:endParaRPr lang="fr-C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82811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littéraires (1)</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409690" y="3629905"/>
            <a:ext cx="8720435" cy="1050924"/>
          </a:xfrm>
        </p:spPr>
        <p:txBody>
          <a:bodyPr anchor="ctr">
            <a:normAutofit/>
          </a:bodyPr>
          <a:lstStyle/>
          <a:p>
            <a:pPr marL="0" indent="0" algn="just">
              <a:spcAft>
                <a:spcPts val="600"/>
              </a:spcAft>
              <a:buNone/>
            </a:pPr>
            <a:r>
              <a:rPr lang="fr-CA" sz="1800" dirty="0">
                <a:effectLst/>
                <a:latin typeface="Tahoma" panose="020B0604030504040204" pitchFamily="34" charset="0"/>
                <a:ea typeface="Times New Roman" panose="02020603050405020304" pitchFamily="18" charset="0"/>
              </a:rPr>
              <a:t>Les procédés littéraires font partie des procédés d’écriture. Les procédés littéraires </a:t>
            </a:r>
            <a:r>
              <a:rPr lang="fr-CA" sz="1800" dirty="0">
                <a:latin typeface="Tahoma" panose="020B0604030504040204" pitchFamily="34" charset="0"/>
                <a:ea typeface="Times New Roman" panose="02020603050405020304" pitchFamily="18" charset="0"/>
              </a:rPr>
              <a:t>renvoient aux figures de style. Quand vous lisez (un roman, un poème, une pièce de théâtre, un essai, etc.) essayez de repérer les figures de style.</a:t>
            </a:r>
          </a:p>
        </p:txBody>
      </p:sp>
    </p:spTree>
    <p:extLst>
      <p:ext uri="{BB962C8B-B14F-4D97-AF65-F5344CB8AC3E}">
        <p14:creationId xmlns:p14="http://schemas.microsoft.com/office/powerpoint/2010/main" val="4267141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EB425B2-B07D-4B7F-65D7-DEAC9BBA66A3}"/>
              </a:ext>
            </a:extLst>
          </p:cNvPr>
          <p:cNvSpPr>
            <a:spLocks noGrp="1"/>
          </p:cNvSpPr>
          <p:nvPr>
            <p:ph type="title"/>
          </p:nvPr>
        </p:nvSpPr>
        <p:spPr>
          <a:xfrm>
            <a:off x="958506" y="800392"/>
            <a:ext cx="10264697" cy="1212102"/>
          </a:xfrm>
        </p:spPr>
        <p:txBody>
          <a:bodyPr>
            <a:normAutofit/>
          </a:bodyPr>
          <a:lstStyle/>
          <a:p>
            <a:r>
              <a:rPr lang="fr-CA" sz="4000" dirty="0">
                <a:solidFill>
                  <a:srgbClr val="FFFFFF"/>
                </a:solidFill>
              </a:rPr>
              <a:t>Les procédés littéraires (1)</a:t>
            </a:r>
          </a:p>
        </p:txBody>
      </p:sp>
      <p:sp>
        <p:nvSpPr>
          <p:cNvPr id="3" name="Espace réservé du contenu 2">
            <a:extLst>
              <a:ext uri="{FF2B5EF4-FFF2-40B4-BE49-F238E27FC236}">
                <a16:creationId xmlns:a16="http://schemas.microsoft.com/office/drawing/2014/main" id="{263933CE-F9A9-B812-62DA-AE7D4312C536}"/>
              </a:ext>
            </a:extLst>
          </p:cNvPr>
          <p:cNvSpPr>
            <a:spLocks noGrp="1"/>
          </p:cNvSpPr>
          <p:nvPr>
            <p:ph idx="1"/>
          </p:nvPr>
        </p:nvSpPr>
        <p:spPr>
          <a:xfrm>
            <a:off x="1529032" y="2339841"/>
            <a:ext cx="9387784" cy="4144086"/>
          </a:xfrm>
        </p:spPr>
        <p:txBody>
          <a:bodyPr anchor="ctr">
            <a:normAutofit/>
          </a:bodyPr>
          <a:lstStyle/>
          <a:p>
            <a:pPr marL="0" indent="0" algn="just">
              <a:spcAft>
                <a:spcPts val="600"/>
              </a:spcAft>
              <a:buNone/>
            </a:pPr>
            <a:r>
              <a:rPr lang="fr-CA" sz="1800" b="1" i="1" dirty="0">
                <a:latin typeface="Tahoma" panose="020B0604030504040204" pitchFamily="34" charset="0"/>
                <a:ea typeface="Times New Roman" panose="02020603050405020304" pitchFamily="18" charset="0"/>
              </a:rPr>
              <a:t>Procédés syntaxiques d’amplification : accumulation (1), gradation (2), répétition (3), anaphore (4), pléonasme (5), </a:t>
            </a:r>
            <a:r>
              <a:rPr lang="fr-CA" sz="1800" b="1" i="1" dirty="0" err="1">
                <a:latin typeface="Tahoma" panose="020B0604030504040204" pitchFamily="34" charset="0"/>
                <a:ea typeface="Times New Roman" panose="02020603050405020304" pitchFamily="18" charset="0"/>
              </a:rPr>
              <a:t>hyberbole</a:t>
            </a:r>
            <a:r>
              <a:rPr lang="fr-CA" sz="1800" b="1" i="1" dirty="0">
                <a:latin typeface="Tahoma" panose="020B0604030504040204" pitchFamily="34" charset="0"/>
                <a:ea typeface="Times New Roman" panose="02020603050405020304" pitchFamily="18" charset="0"/>
              </a:rPr>
              <a:t> (6)</a:t>
            </a:r>
          </a:p>
          <a:p>
            <a:pPr marL="342900" indent="-342900" algn="just">
              <a:spcAft>
                <a:spcPts val="600"/>
              </a:spcAft>
              <a:buAutoNum type="arabicParenBoth"/>
            </a:pPr>
            <a:r>
              <a:rPr lang="fr-CA" sz="1800" dirty="0">
                <a:solidFill>
                  <a:srgbClr val="000000"/>
                </a:solidFill>
                <a:effectLst/>
                <a:latin typeface="Tahoma" panose="020B0604030504040204" pitchFamily="34" charset="0"/>
                <a:ea typeface="Times New Roman" panose="02020603050405020304" pitchFamily="18" charset="0"/>
              </a:rPr>
              <a:t>Accumulation : énumération de mots ou de proposition de la même famille (effet d’abondance)</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Exemple :  J’aime les pommes, les oranges, les bananes et les poires.</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(2) Gradation : énumération organisée en ordre ascendance au descendant (effet de dramatisation)</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Exemple : Je t’aime un peu, beaucoup, à la folie !</a:t>
            </a:r>
          </a:p>
          <a:p>
            <a:pPr marL="0" indent="0" algn="just">
              <a:spcAft>
                <a:spcPts val="600"/>
              </a:spcAft>
              <a:buNone/>
            </a:pPr>
            <a:r>
              <a:rPr lang="fr-CA" sz="1800" dirty="0">
                <a:solidFill>
                  <a:srgbClr val="000000"/>
                </a:solidFill>
                <a:effectLst/>
                <a:latin typeface="Tahoma" panose="020B0604030504040204" pitchFamily="34" charset="0"/>
                <a:ea typeface="Times New Roman" panose="02020603050405020304" pitchFamily="18" charset="0"/>
              </a:rPr>
              <a:t>(3) Répétition : répétition du même mot ou groupe de mots (effet d’insistance)</a:t>
            </a:r>
          </a:p>
          <a:p>
            <a:pPr marL="0" indent="0" algn="just">
              <a:spcAft>
                <a:spcPts val="600"/>
              </a:spcAft>
              <a:buNone/>
            </a:pPr>
            <a:r>
              <a:rPr lang="fr-CA" sz="1800" dirty="0">
                <a:solidFill>
                  <a:srgbClr val="000000"/>
                </a:solidFill>
                <a:latin typeface="Tahoma" panose="020B0604030504040204" pitchFamily="34" charset="0"/>
                <a:ea typeface="Times New Roman" panose="02020603050405020304" pitchFamily="18" charset="0"/>
              </a:rPr>
              <a:t>Exemple : J’étais heureux, heureux comme je ne l’ai jamais été.</a:t>
            </a:r>
            <a:endParaRPr lang="fr-CA" sz="1800" dirty="0">
              <a:solidFill>
                <a:srgbClr val="000000"/>
              </a:solidFill>
              <a:effectLst/>
              <a:latin typeface="Tahoma" panose="020B0604030504040204" pitchFamily="34" charset="0"/>
              <a:ea typeface="Times New Roman" panose="02020603050405020304" pitchFamily="18" charset="0"/>
            </a:endParaRPr>
          </a:p>
        </p:txBody>
      </p:sp>
    </p:spTree>
    <p:extLst>
      <p:ext uri="{BB962C8B-B14F-4D97-AF65-F5344CB8AC3E}">
        <p14:creationId xmlns:p14="http://schemas.microsoft.com/office/powerpoint/2010/main" val="39541628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2665</TotalTime>
  <Words>2551</Words>
  <Application>Microsoft Office PowerPoint</Application>
  <PresentationFormat>Grand écran</PresentationFormat>
  <Paragraphs>150</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Tahoma</vt:lpstr>
      <vt:lpstr>Times New Roman</vt:lpstr>
      <vt:lpstr>Thème Office</vt:lpstr>
      <vt:lpstr>Objectifs du cours</vt:lpstr>
      <vt:lpstr>Le style de l’analyse littéraire</vt:lpstr>
      <vt:lpstr>Les explications de la rédaction</vt:lpstr>
      <vt:lpstr>Procédés d’écriture</vt:lpstr>
      <vt:lpstr>Les procédés d’écriture (1)</vt:lpstr>
      <vt:lpstr>Les procédés d’écriture (2)</vt:lpstr>
      <vt:lpstr>Les procédés d’écriture (3)</vt:lpstr>
      <vt:lpstr>Les procédés littéraires (1)</vt:lpstr>
      <vt:lpstr>Les procédés littéraires (1)</vt:lpstr>
      <vt:lpstr>Les procédés littéraires (2)</vt:lpstr>
      <vt:lpstr>Les procédés littéraires (3)</vt:lpstr>
      <vt:lpstr>Les procédés littéraires (4)</vt:lpstr>
      <vt:lpstr>Les procédés littéraires (5)</vt:lpstr>
      <vt:lpstr>Les procédés littéraires (6)</vt:lpstr>
      <vt:lpstr>Les procédés littéraires (7)</vt:lpstr>
      <vt:lpstr>Vocabulaire supplémentaire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style de l’analyse littéraire</dc:title>
  <dc:creator>Charles-Etienne Chaplain Corriveau</dc:creator>
  <cp:lastModifiedBy>Élodie Bleyaert</cp:lastModifiedBy>
  <cp:revision>3</cp:revision>
  <dcterms:created xsi:type="dcterms:W3CDTF">2023-01-30T23:59:41Z</dcterms:created>
  <dcterms:modified xsi:type="dcterms:W3CDTF">2024-12-02T17:56:04Z</dcterms:modified>
</cp:coreProperties>
</file>